
<file path=[Content_Types].xml><?xml version="1.0" encoding="utf-8"?>
<Types xmlns="http://schemas.openxmlformats.org/package/2006/content-types">
  <Default Extension="emf" ContentType="image/x-e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96" r:id="rId3"/>
    <p:sldId id="265" r:id="rId4"/>
    <p:sldId id="259" r:id="rId5"/>
    <p:sldId id="275" r:id="rId6"/>
    <p:sldId id="297" r:id="rId7"/>
    <p:sldId id="298" r:id="rId8"/>
    <p:sldId id="299" r:id="rId9"/>
    <p:sldId id="260" r:id="rId10"/>
    <p:sldId id="300" r:id="rId11"/>
    <p:sldId id="301" r:id="rId12"/>
    <p:sldId id="302" r:id="rId13"/>
    <p:sldId id="303" r:id="rId14"/>
    <p:sldId id="304" r:id="rId15"/>
    <p:sldId id="305" r:id="rId16"/>
    <p:sldId id="306" r:id="rId17"/>
    <p:sldId id="334" r:id="rId18"/>
    <p:sldId id="335" r:id="rId19"/>
    <p:sldId id="336" r:id="rId20"/>
    <p:sldId id="338" r:id="rId21"/>
    <p:sldId id="339" r:id="rId22"/>
    <p:sldId id="341" r:id="rId23"/>
    <p:sldId id="346" r:id="rId24"/>
    <p:sldId id="307" r:id="rId25"/>
    <p:sldId id="343" r:id="rId27"/>
    <p:sldId id="309" r:id="rId28"/>
    <p:sldId id="276" r:id="rId29"/>
    <p:sldId id="345" r:id="rId30"/>
  </p:sldIdLst>
  <p:sldSz cx="24384000" cy="13716000"/>
  <p:notesSz cx="6858000" cy="9144000"/>
  <p:custDataLst>
    <p:tags r:id="rId34"/>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A2D5"/>
    <a:srgbClr val="FFFFFF"/>
    <a:srgbClr val="50C4EB"/>
    <a:srgbClr val="E1E1E1"/>
    <a:srgbClr val="82C9E5"/>
    <a:srgbClr val="BFBFBF"/>
    <a:srgbClr val="97AEC3"/>
    <a:srgbClr val="B5D1EB"/>
    <a:srgbClr val="AFCBE3"/>
    <a:srgbClr val="9797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p:restoredTop sz="94694"/>
  </p:normalViewPr>
  <p:slideViewPr>
    <p:cSldViewPr snapToGrid="0" snapToObjects="1">
      <p:cViewPr>
        <p:scale>
          <a:sx n="75" d="100"/>
          <a:sy n="75" d="100"/>
        </p:scale>
        <p:origin x="1296" y="11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p:txBody>
      </p:sp>
      <p:sp>
        <p:nvSpPr>
          <p:cNvPr id="117" name="Shape 11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3125968" y="673100"/>
            <a:ext cx="18135601" cy="8737600"/>
          </a:xfrm>
          <a:prstGeom prst="rect">
            <a:avLst/>
          </a:prstGeom>
        </p:spPr>
        <p:txBody>
          <a:bodyPr lIns="91439" tIns="45719" rIns="91439" bIns="45719" anchor="t">
            <a:noAutofit/>
          </a:bodyPr>
          <a:lstStyle/>
          <a:p/>
        </p:txBody>
      </p:sp>
      <p:sp>
        <p:nvSpPr>
          <p:cNvPr id="21" name="标题文本"/>
          <p:cNvSpPr txBox="1">
            <a:spLocks noGrp="1"/>
          </p:cNvSpPr>
          <p:nvPr>
            <p:ph type="title" hasCustomPrompt="1"/>
          </p:nvPr>
        </p:nvSpPr>
        <p:spPr>
          <a:xfrm>
            <a:off x="635000" y="9512300"/>
            <a:ext cx="23114000" cy="2006600"/>
          </a:xfrm>
          <a:prstGeom prst="rect">
            <a:avLst/>
          </a:prstGeom>
        </p:spPr>
        <p:txBody>
          <a:bodyPr anchor="b"/>
          <a:lstStyle/>
          <a:p>
            <a:r>
              <a:t>标题文本</a:t>
            </a:r>
          </a:p>
        </p:txBody>
      </p:sp>
      <p:sp>
        <p:nvSpPr>
          <p:cNvPr id="22" name="正文级别 1…"/>
          <p:cNvSpPr txBox="1">
            <a:spLocks noGrp="1"/>
          </p:cNvSpPr>
          <p:nvPr>
            <p:ph type="body" sz="quarter" idx="1" hasCustomPrompt="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1778000" y="4533900"/>
            <a:ext cx="20828000" cy="46482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p:txBody>
      </p:sp>
      <p:sp>
        <p:nvSpPr>
          <p:cNvPr id="39" name="标题文本"/>
          <p:cNvSpPr txBox="1">
            <a:spLocks noGrp="1"/>
          </p:cNvSpPr>
          <p:nvPr>
            <p:ph type="title" hasCustomPrompt="1"/>
          </p:nvPr>
        </p:nvSpPr>
        <p:spPr>
          <a:xfrm>
            <a:off x="1651000" y="952500"/>
            <a:ext cx="10223500" cy="55499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hasCustomPrompt="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prstGeom prst="rect">
            <a:avLst/>
          </a:prstGeom>
        </p:spPr>
        <p:txBody>
          <a:bodyPr/>
          <a:lstStyle/>
          <a:p>
            <a:r>
              <a:t>标题文本</a:t>
            </a:r>
          </a:p>
        </p:txBody>
      </p:sp>
      <p:sp>
        <p:nvSpPr>
          <p:cNvPr id="57" name="正文级别 1…"/>
          <p:cNvSpPr txBox="1">
            <a:spLocks noGrp="1"/>
          </p:cNvSpPr>
          <p:nvPr>
            <p:ph type="body" idx="1" hasCustomPrompt="1"/>
          </p:nvPr>
        </p:nvSpPr>
        <p:spPr>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p:txBody>
      </p:sp>
      <p:sp>
        <p:nvSpPr>
          <p:cNvPr id="66" name="标题文本"/>
          <p:cNvSpPr txBox="1">
            <a:spLocks noGrp="1"/>
          </p:cNvSpPr>
          <p:nvPr>
            <p:ph type="title" hasCustomPrompt="1"/>
          </p:nvPr>
        </p:nvSpPr>
        <p:spPr>
          <a:prstGeom prst="rect">
            <a:avLst/>
          </a:prstGeom>
        </p:spPr>
        <p:txBody>
          <a:bodyPr/>
          <a:lstStyle/>
          <a:p>
            <a:r>
              <a:t>标题文本</a:t>
            </a:r>
          </a:p>
        </p:txBody>
      </p:sp>
      <p:sp>
        <p:nvSpPr>
          <p:cNvPr id="67" name="正文级别 1…"/>
          <p:cNvSpPr txBox="1">
            <a:spLocks noGrp="1"/>
          </p:cNvSpPr>
          <p:nvPr>
            <p:ph type="body" sz="half" idx="1" hasCustomPrompt="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hasCustomPrompt="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图像"/>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图像"/>
          <p:cNvSpPr>
            <a:spLocks noGrp="1"/>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9" Type="http://schemas.openxmlformats.org/officeDocument/2006/relationships/hyperlink" Target="https://info.bilibili.co/pages/viewpage.action?pageId=541953732" TargetMode="External"/><Relationship Id="rId8" Type="http://schemas.openxmlformats.org/officeDocument/2006/relationships/hyperlink" Target="https://info.bilibili.co/pages/viewpage.action?pageId=412613227" TargetMode="External"/><Relationship Id="rId7" Type="http://schemas.openxmlformats.org/officeDocument/2006/relationships/hyperlink" Target="https://info.bilibili.co/pages/viewpage.action?pageId=512712762" TargetMode="External"/><Relationship Id="rId6" Type="http://schemas.openxmlformats.org/officeDocument/2006/relationships/hyperlink" Target="https://info.bilibili.co/pages/viewpage.action?pageId=456797183" TargetMode="External"/><Relationship Id="rId5" Type="http://schemas.openxmlformats.org/officeDocument/2006/relationships/hyperlink" Target="https://info.bilibili.co/pages/viewpage.action?pageId=514170742" TargetMode="External"/><Relationship Id="rId4" Type="http://schemas.openxmlformats.org/officeDocument/2006/relationships/hyperlink" Target="https://info.bilibili.co/pages/viewpage.action?pageId=424320884" TargetMode="External"/><Relationship Id="rId3" Type="http://schemas.openxmlformats.org/officeDocument/2006/relationships/hyperlink" Target="https://info.bilibili.co/pages/viewpage.action?pageId=404836611" TargetMode="External"/><Relationship Id="rId21" Type="http://schemas.openxmlformats.org/officeDocument/2006/relationships/slideLayout" Target="../slideLayouts/slideLayout12.xml"/><Relationship Id="rId20" Type="http://schemas.openxmlformats.org/officeDocument/2006/relationships/hyperlink" Target="https://git.bilibili.co/live-unity/bililive-unity" TargetMode="External"/><Relationship Id="rId2" Type="http://schemas.openxmlformats.org/officeDocument/2006/relationships/image" Target="../media/image6.png"/><Relationship Id="rId19" Type="http://schemas.openxmlformats.org/officeDocument/2006/relationships/hyperlink" Target="https://git.bilibili.co/live-unity/zstar_studio" TargetMode="External"/><Relationship Id="rId18" Type="http://schemas.openxmlformats.org/officeDocument/2006/relationships/hyperlink" Target="https://git.bilibili.co/live-unity/galaxy_studio" TargetMode="External"/><Relationship Id="rId17" Type="http://schemas.openxmlformats.org/officeDocument/2006/relationships/hyperlink" Target="https://git.bilibili.co/live-unity/upm/native_arkit_adaptor" TargetMode="External"/><Relationship Id="rId16" Type="http://schemas.openxmlformats.org/officeDocument/2006/relationships/hyperlink" Target="https://git.bilibili.co/live-unity/upm/native_mediapipe_adaptor" TargetMode="External"/><Relationship Id="rId15" Type="http://schemas.openxmlformats.org/officeDocument/2006/relationships/hyperlink" Target="https://git.bilibili.co/live-unity/upm/capture_framework" TargetMode="External"/><Relationship Id="rId14" Type="http://schemas.openxmlformats.org/officeDocument/2006/relationships/hyperlink" Target="https://git.bilibili.co/live-unity/upm/capture-model-driver/live2d_model_driver" TargetMode="External"/><Relationship Id="rId13" Type="http://schemas.openxmlformats.org/officeDocument/2006/relationships/hyperlink" Target="https://git.bilibili.co/live-unity/upm/capture-model-driver/vrm_model_driver" TargetMode="External"/><Relationship Id="rId12" Type="http://schemas.openxmlformats.org/officeDocument/2006/relationships/hyperlink" Target="https://git.bilibili.co/live-unity/upm/capture-model-driver/xk_model_driver" TargetMode="External"/><Relationship Id="rId11" Type="http://schemas.openxmlformats.org/officeDocument/2006/relationships/hyperlink" Target="https://git.bilibili.co/live-unity/upm/capture-model-driver/model_driver_framework" TargetMode="External"/><Relationship Id="rId10" Type="http://schemas.openxmlformats.org/officeDocument/2006/relationships/hyperlink" Target="https://git.bilibili.co/live-unity/upm/capture-model-driver" TargetMode="Externa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9.png"/><Relationship Id="rId3" Type="http://schemas.openxmlformats.org/officeDocument/2006/relationships/tags" Target="../tags/tag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alphaModFix amt="5000"/>
          </a:blip>
          <a:stretch>
            <a:fillRect/>
          </a:stretch>
        </a:blipFill>
        <a:effectLst/>
      </p:bgPr>
    </p:bg>
    <p:spTree>
      <p:nvGrpSpPr>
        <p:cNvPr id="1" name=""/>
        <p:cNvGrpSpPr/>
        <p:nvPr/>
      </p:nvGrpSpPr>
      <p:grpSpPr>
        <a:xfrm>
          <a:off x="0" y="0"/>
          <a:ext cx="0" cy="0"/>
          <a:chOff x="0" y="0"/>
          <a:chExt cx="0" cy="0"/>
        </a:xfrm>
      </p:grpSpPr>
      <p:pic>
        <p:nvPicPr>
          <p:cNvPr id="29" name="图像" descr="图像"/>
          <p:cNvPicPr>
            <a:picLocks noChangeAspect="1"/>
          </p:cNvPicPr>
          <p:nvPr/>
        </p:nvPicPr>
        <p:blipFill>
          <a:blip r:embed="rId2"/>
          <a:stretch>
            <a:fillRect/>
          </a:stretch>
        </p:blipFill>
        <p:spPr>
          <a:xfrm flipH="1">
            <a:off x="13985572" y="-1"/>
            <a:ext cx="8070398" cy="13716001"/>
          </a:xfrm>
          <a:prstGeom prst="rect">
            <a:avLst/>
          </a:prstGeom>
          <a:ln w="12700">
            <a:miter lim="400000"/>
            <a:headEnd/>
            <a:tailEnd/>
          </a:ln>
        </p:spPr>
      </p:pic>
      <p:sp>
        <p:nvSpPr>
          <p:cNvPr id="2" name="文本框 1"/>
          <p:cNvSpPr txBox="1"/>
          <p:nvPr/>
        </p:nvSpPr>
        <p:spPr>
          <a:xfrm>
            <a:off x="498475" y="6572885"/>
            <a:ext cx="16753840" cy="3676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algn="r">
              <a:lnSpc>
                <a:spcPct val="70000"/>
              </a:lnSpc>
              <a:defRPr sz="9600" b="0">
                <a:solidFill>
                  <a:srgbClr val="54AAE0"/>
                </a:solidFill>
                <a:latin typeface="Source Han Sans CN Bold Bold"/>
                <a:ea typeface="Source Han Sans CN Bold Bold"/>
                <a:cs typeface="Source Han Sans CN Bold Bold"/>
                <a:sym typeface="Source Han Sans CN Bold Bold"/>
              </a:defRPr>
            </a:pPr>
            <a:r>
              <a:rPr sz="16600">
                <a:latin typeface="Times New Roman" panose="02020603050405020304" charset="0"/>
                <a:ea typeface="宋体" panose="02010600030101010101" pitchFamily="2" charset="-122"/>
                <a:cs typeface="Times New Roman" panose="02020603050405020304" charset="0"/>
                <a:sym typeface="+mn-ea"/>
              </a:rPr>
              <a:t>20</a:t>
            </a:r>
            <a:r>
              <a:rPr lang="en-US" sz="16600">
                <a:latin typeface="Times New Roman" panose="02020603050405020304" charset="0"/>
                <a:ea typeface="宋体" panose="02010600030101010101" pitchFamily="2" charset="-122"/>
                <a:cs typeface="Times New Roman" panose="02020603050405020304" charset="0"/>
                <a:sym typeface="+mn-ea"/>
              </a:rPr>
              <a:t>22H2</a:t>
            </a:r>
            <a:r>
              <a:rPr lang="zh-CN" altLang="en-US" sz="16600">
                <a:latin typeface="Times New Roman" panose="02020603050405020304" charset="0"/>
                <a:ea typeface="宋体" panose="02010600030101010101" pitchFamily="2" charset="-122"/>
                <a:cs typeface="Times New Roman" panose="02020603050405020304" charset="0"/>
                <a:sym typeface="+mn-ea"/>
              </a:rPr>
              <a:t>晋升答辩</a:t>
            </a:r>
            <a:endParaRPr sz="16600">
              <a:latin typeface="Times New Roman" panose="02020603050405020304" charset="0"/>
              <a:ea typeface="宋体" panose="02010600030101010101" pitchFamily="2" charset="-122"/>
              <a:cs typeface="Times New Roman" panose="02020603050405020304" charset="0"/>
              <a:sym typeface="+mn-ea"/>
            </a:endParaRPr>
          </a:p>
          <a:p>
            <a:pPr algn="r">
              <a:lnSpc>
                <a:spcPct val="70000"/>
              </a:lnSpc>
              <a:defRPr sz="9600" b="0">
                <a:solidFill>
                  <a:srgbClr val="213138"/>
                </a:solidFill>
                <a:latin typeface="Source Han Sans CN Bold Bold"/>
                <a:ea typeface="Source Han Sans CN Bold Bold"/>
                <a:cs typeface="Source Han Sans CN Bold Bold"/>
                <a:sym typeface="Source Han Sans CN Bold Bold"/>
              </a:defRPr>
            </a:pPr>
            <a:endParaRPr kumimoji="0" lang="zh-CN" altLang="en-US" sz="16600" b="1" i="0" u="none" strike="noStrike" cap="none" spc="0" normalizeH="0" baseline="0">
              <a:ln>
                <a:noFill/>
              </a:ln>
              <a:solidFill>
                <a:srgbClr val="000000"/>
              </a:solidFill>
              <a:effectLst/>
              <a:uFillTx/>
              <a:latin typeface="Times New Roman" panose="02020603050405020304" charset="0"/>
              <a:ea typeface="宋体" panose="02010600030101010101" pitchFamily="2" charset="-122"/>
              <a:cs typeface="Times New Roman" panose="02020603050405020304" charset="0"/>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456815" cy="333311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400" dirty="0" err="1">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28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5446687"/>
            <a:ext cx="8897881" cy="8503920"/>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因为虚拟3D</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项目</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希望以下发的模式，把模型集成到客户端，</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动态下发这种形式</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因此我基于Mlive后台和Unity引擎</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研发一套解决方案</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开发了Mlive</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下载框架</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首先经过鉴权，然后请求下载列表信息，校验本地更新，与本地缓存的数据比较，根据向服务器请求下载模型id的信息，得到了下载地址和模型md5，最后下载完后，生成模型md5与服务器下发的md5校验文件的完整性</a:t>
            </a:r>
            <a:r>
              <a:rPr 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解决了UnityWebRequest无响应的系统性问题</a:t>
            </a:r>
            <a:r>
              <a:rPr 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UnityWebRequest API</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存在一个大的</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bug</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，在弱网或者断网重连且</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timeout</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未超时的情况下，下载会存在卡顿现象，在这种情况下通常会使</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timeout</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无效，以至于系统不能抛出存在异常的提示。</a:t>
            </a:r>
            <a:endParaRPr>
              <a:latin typeface="宋体" panose="02010600030101010101" pitchFamily="2" charset="-122"/>
              <a:ea typeface="宋体" panose="02010600030101010101" pitchFamily="2" charset="-122"/>
              <a:cs typeface="宋体" panose="02010600030101010101" pitchFamily="2" charset="-122"/>
              <a:sym typeface="汉仪晓波花月圆W"/>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14" name="重要标题"/>
          <p:cNvSpPr txBox="1"/>
          <p:nvPr/>
        </p:nvSpPr>
        <p:spPr>
          <a:xfrm>
            <a:off x="13346429" y="4135845"/>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857625"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GB" altLang="zh-CN" sz="4400" dirty="0">
                <a:latin typeface="Times New Roman" panose="02020603050405020304" charset="0"/>
                <a:ea typeface="宋体" panose="02010600030101010101" pitchFamily="2" charset="-122"/>
                <a:cs typeface="Times New Roman" panose="02020603050405020304" charset="0"/>
              </a:rPr>
              <a:t>MLive</a:t>
            </a:r>
            <a:r>
              <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rPr>
              <a:t>下载</a:t>
            </a:r>
            <a:r>
              <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rPr>
              <a:t>框架</a:t>
            </a:r>
            <a:endPar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1575"/>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9600" dirty="0">
                <a:solidFill>
                  <a:schemeClr val="tx1">
                    <a:lumMod val="95000"/>
                    <a:lumOff val="5000"/>
                  </a:schemeClr>
                </a:solidFill>
              </a:rPr>
              <a:t>二</a:t>
            </a:r>
            <a:r>
              <a:rPr lang="en-US" altLang="zh-CN" sz="9600" dirty="0">
                <a:solidFill>
                  <a:schemeClr val="tx1">
                    <a:lumMod val="95000"/>
                    <a:lumOff val="5000"/>
                  </a:schemeClr>
                </a:solidFill>
              </a:rPr>
              <a:t>. </a:t>
            </a:r>
            <a:r>
              <a:rPr lang="en-GB"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MLive</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下载</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框架</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4" name="图片 3" descr="Mlive下载器框架图"/>
          <p:cNvPicPr>
            <a:picLocks noChangeAspect="1"/>
          </p:cNvPicPr>
          <p:nvPr/>
        </p:nvPicPr>
        <p:blipFill>
          <a:blip r:embed="rId3"/>
          <a:stretch>
            <a:fillRect/>
          </a:stretch>
        </p:blipFill>
        <p:spPr>
          <a:xfrm>
            <a:off x="3536950" y="4800600"/>
            <a:ext cx="8883650" cy="666623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2871470" y="3625850"/>
            <a:ext cx="10462260" cy="9704070"/>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获取</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cookie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indent="457200">
              <a:lnSpc>
                <a:spcPct val="150000"/>
              </a:lnSpc>
            </a:pP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用户登录直播姬后，服务器下发</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cookie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用于通信鉴权，用户拉起</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3D</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虚拟姬，虚拟姬通过与直播姬的通信会获取用户登录的</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cookie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获取资源列表：</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首先下载框架会请求官方模型资源列表，</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后台根据请求的参数做鉴权，筛选引擎版本，客户端版本后下发对应的资源列表。下载框架会拉取本地缓存的资源列表与之比对，并进行更新缓存操作。</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下载模型资源：</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用户点击未下载的模型资源操作后，下载框架会请求下载信息，并把模型</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id</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cookie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等作为请求参数发送给</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后台，</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后台响应对应模型下载地址和模型</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MD5</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码。下载框架会去下载地址下载模型，下载完成后会生成一份</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MD5</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与</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后台下发的</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MD5</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进行校验，确认模型完整性</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2871288" y="2040902"/>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技术流程</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857625"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GB" altLang="zh-CN" sz="4400" dirty="0">
                <a:latin typeface="Times New Roman" panose="02020603050405020304" charset="0"/>
                <a:ea typeface="宋体" panose="02010600030101010101" pitchFamily="2" charset="-122"/>
                <a:cs typeface="Times New Roman" panose="02020603050405020304" charset="0"/>
              </a:rPr>
              <a:t>MLive</a:t>
            </a:r>
            <a:r>
              <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rPr>
              <a:t>下载</a:t>
            </a:r>
            <a:r>
              <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rPr>
              <a:t>框架</a:t>
            </a:r>
            <a:endPar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技术流程</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pic>
        <p:nvPicPr>
          <p:cNvPr id="4" name="图片 8" descr="图片 8"/>
          <p:cNvPicPr>
            <a:picLocks noChangeAspect="1"/>
          </p:cNvPicPr>
          <p:nvPr/>
        </p:nvPicPr>
        <p:blipFill>
          <a:blip r:embed="rId3"/>
          <a:stretch>
            <a:fillRect/>
          </a:stretch>
        </p:blipFill>
        <p:spPr>
          <a:xfrm>
            <a:off x="11889045" y="1960543"/>
            <a:ext cx="11264099" cy="11673587"/>
          </a:xfrm>
          <a:prstGeom prst="rect">
            <a:avLst/>
          </a:prstGeom>
          <a:ln w="12700">
            <a:miter lim="400000"/>
            <a:headEnd/>
            <a:tailEnd/>
          </a:ln>
        </p:spPr>
      </p:pic>
      <p:sp>
        <p:nvSpPr>
          <p:cNvPr id="6" name="目录…"/>
          <p:cNvSpPr txBox="1"/>
          <p:nvPr/>
        </p:nvSpPr>
        <p:spPr>
          <a:xfrm>
            <a:off x="303060" y="2453613"/>
            <a:ext cx="2456815" cy="333311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400" dirty="0" err="1">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1301750"/>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目前</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下载框架在</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Zsta</a:t>
            </a:r>
            <a:r>
              <a:rPr 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r</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和虚拟</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3D</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得到了</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上线</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使用，</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5</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个月里</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稳定</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且无</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bug</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反馈。</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615034" y="4393020"/>
            <a:ext cx="1590179"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总结</a:t>
            </a:r>
            <a:endParaRPr lang="zh-CN" altLang="en-US"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515995" cy="71691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GB" altLang="zh-CN" sz="4000" dirty="0">
                <a:latin typeface="Times New Roman" panose="02020603050405020304" charset="0"/>
                <a:ea typeface="宋体" panose="02010600030101010101" pitchFamily="2" charset="-122"/>
                <a:cs typeface="Times New Roman" panose="02020603050405020304" charset="0"/>
              </a:rPr>
              <a:t>MLive</a:t>
            </a:r>
            <a:r>
              <a:rPr lang="zh-CN" altLang="en-US" sz="4000" b="0" dirty="0">
                <a:latin typeface="Times New Roman" panose="02020603050405020304" charset="0"/>
                <a:ea typeface="宋体" panose="02010600030101010101" pitchFamily="2" charset="-122"/>
                <a:cs typeface="Times New Roman" panose="02020603050405020304" charset="0"/>
                <a:sym typeface="汉仪晓波花月圆W"/>
              </a:rPr>
              <a:t>下载</a:t>
            </a:r>
            <a:r>
              <a:rPr lang="zh-CN" altLang="en-US" sz="4000" b="0" dirty="0">
                <a:latin typeface="Times New Roman" panose="02020603050405020304" charset="0"/>
                <a:ea typeface="宋体" panose="02010600030101010101" pitchFamily="2" charset="-122"/>
                <a:cs typeface="Times New Roman" panose="02020603050405020304" charset="0"/>
                <a:sym typeface="汉仪晓波花月圆W"/>
              </a:rPr>
              <a:t>框架</a:t>
            </a:r>
            <a:endParaRPr lang="zh-CN" altLang="en-US" sz="4000" b="0" dirty="0">
              <a:latin typeface="Times New Roman" panose="02020603050405020304" charset="0"/>
              <a:ea typeface="宋体" panose="02010600030101010101" pitchFamily="2" charset="-122"/>
              <a:cs typeface="Times New Roman" panose="02020603050405020304" charset="0"/>
              <a:sym typeface="汉仪晓波花月圆W"/>
            </a:endParaRPr>
          </a:p>
        </p:txBody>
      </p:sp>
      <p:sp>
        <p:nvSpPr>
          <p:cNvPr id="420" name="副标题"/>
          <p:cNvSpPr txBox="1"/>
          <p:nvPr/>
        </p:nvSpPr>
        <p:spPr>
          <a:xfrm>
            <a:off x="3845875" y="1040635"/>
            <a:ext cx="615553"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总结</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目录…"/>
          <p:cNvSpPr txBox="1"/>
          <p:nvPr/>
        </p:nvSpPr>
        <p:spPr>
          <a:xfrm>
            <a:off x="303060" y="2453613"/>
            <a:ext cx="2475037" cy="3457357"/>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800" dirty="0" err="1">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28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下载器</a:t>
            </a:r>
            <a:endParaRPr lang="en-US" altLang="zh-CN" sz="28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pic>
        <p:nvPicPr>
          <p:cNvPr id="108" name="图片 107"/>
          <p:cNvPicPr/>
          <p:nvPr/>
        </p:nvPicPr>
        <p:blipFill>
          <a:blip r:embed="rId3"/>
          <a:stretch>
            <a:fillRect/>
          </a:stretch>
        </p:blipFill>
        <p:spPr>
          <a:xfrm>
            <a:off x="3715068" y="4392930"/>
            <a:ext cx="9401175" cy="6515100"/>
          </a:xfrm>
          <a:prstGeom prst="rect">
            <a:avLst/>
          </a:prstGeom>
          <a:noFill/>
          <a:ln w="9525">
            <a:noFill/>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476500" cy="320992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下载器</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0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通用面捕数据协议</a:t>
            </a:r>
            <a:endParaRPr lang="zh-CN" altLang="en-US" sz="20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4328774" y="5566702"/>
            <a:ext cx="8897881" cy="490283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本质上是</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通过变换</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Skinned Mesh Renderer</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里的</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BlendShape</a:t>
            </a:r>
            <a:r>
              <a:rPr 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s</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来实现驱动虚拟模型的面</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捕能力</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a:t>
            </a:r>
            <a:endPar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endParaRPr>
          </a:p>
          <a:p>
            <a:pPr indent="457200">
              <a:lnSpc>
                <a:spcPct val="150000"/>
              </a:lnSpc>
            </a:pP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市面上常用的有</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苹果</a:t>
            </a:r>
            <a:r>
              <a:rPr 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ARkit</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协议和</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VRM</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协议。</a:t>
            </a:r>
            <a:endPar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endParaRPr>
          </a:p>
          <a:p>
            <a:pPr indent="457200">
              <a:lnSpc>
                <a:spcPct val="150000"/>
              </a:lnSpc>
            </a:pP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因为不兼容问题，美术建模蒙皮阶段需要做2套的blendshape来适配以上不同的bs协议</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，，用户使用的成本增加。</a:t>
            </a:r>
            <a:endPar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在降本增效的环境下促使我自研一套通用的面捕数据协议</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4382114" y="440953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1308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t>通用的面捕数据</a:t>
            </a:r>
            <a:r>
              <a:rPr lang="zh-CN" altLang="en-US" sz="4400" dirty="0"/>
              <a:t>协议</a:t>
            </a:r>
            <a:endParaRPr lang="zh-CN" altLang="en-US" sz="4400"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9600" dirty="0">
                <a:solidFill>
                  <a:schemeClr val="tx1">
                    <a:lumMod val="95000"/>
                    <a:lumOff val="5000"/>
                  </a:schemeClr>
                </a:solidFill>
              </a:rPr>
              <a:t>三</a:t>
            </a:r>
            <a:r>
              <a:rPr lang="en-US" altLang="zh-CN" sz="9600" dirty="0">
                <a:solidFill>
                  <a:schemeClr val="tx1">
                    <a:lumMod val="95000"/>
                    <a:lumOff val="5000"/>
                  </a:schemeClr>
                </a:solidFill>
              </a:rPr>
              <a:t>.</a:t>
            </a:r>
            <a:r>
              <a:rPr lang="zh-CN" altLang="en-US" sz="9600" dirty="0">
                <a:solidFill>
                  <a:schemeClr val="tx1">
                    <a:lumMod val="95000"/>
                    <a:lumOff val="5000"/>
                  </a:schemeClr>
                </a:solidFill>
              </a:rPr>
              <a:t>通用的面捕数据</a:t>
            </a:r>
            <a:r>
              <a:rPr lang="zh-CN" altLang="en-US" sz="9600" dirty="0">
                <a:solidFill>
                  <a:schemeClr val="tx1">
                    <a:lumMod val="95000"/>
                    <a:lumOff val="5000"/>
                  </a:schemeClr>
                </a:solidFill>
              </a:rPr>
              <a:t>协议</a:t>
            </a:r>
            <a:endParaRPr lang="zh-CN" altLang="en-US" sz="9600" dirty="0">
              <a:solidFill>
                <a:schemeClr val="tx1">
                  <a:lumMod val="95000"/>
                  <a:lumOff val="5000"/>
                </a:schemeClr>
              </a:solidFill>
            </a:endParaRPr>
          </a:p>
        </p:txBody>
      </p:sp>
      <p:pic>
        <p:nvPicPr>
          <p:cNvPr id="109" name="图片 108"/>
          <p:cNvPicPr/>
          <p:nvPr/>
        </p:nvPicPr>
        <p:blipFill>
          <a:blip r:embed="rId3"/>
          <a:stretch>
            <a:fillRect/>
          </a:stretch>
        </p:blipFill>
        <p:spPr>
          <a:xfrm>
            <a:off x="3304540" y="4507865"/>
            <a:ext cx="6033135" cy="6295390"/>
          </a:xfrm>
          <a:prstGeom prst="rect">
            <a:avLst/>
          </a:prstGeom>
          <a:noFill/>
          <a:ln w="9525">
            <a:noFill/>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4769479" y="4549992"/>
            <a:ext cx="6345561" cy="370268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通用的面捕数据协议涵括了特殊表情数据结构，</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ARkit</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的数据结构，</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VRM</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数据结构等接口，并且提供</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ARkit</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与</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VRM</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互转的功能接口。</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ARkit</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面捕引擎可以通过此协议让</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VRM</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协议的模型也能驱动起来。</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4552768" y="2890532"/>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技术流程</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1308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pPr algn="l"/>
            <a:r>
              <a:rPr lang="zh-CN" altLang="en-US" sz="4400" dirty="0">
                <a:sym typeface="+mn-ea"/>
              </a:rPr>
              <a:t>通用的面捕数据</a:t>
            </a:r>
            <a:r>
              <a:rPr lang="zh-CN" altLang="en-US" sz="4400" dirty="0">
                <a:sym typeface="+mn-ea"/>
              </a:rPr>
              <a:t>协议</a:t>
            </a:r>
            <a:endParaRPr lang="zh-CN" altLang="en-US" sz="4400" dirty="0">
              <a:sym typeface="+mn-ea"/>
            </a:endParaRPr>
          </a:p>
        </p:txBody>
      </p:sp>
      <p:sp>
        <p:nvSpPr>
          <p:cNvPr id="420" name="副标题"/>
          <p:cNvSpPr txBox="1"/>
          <p:nvPr/>
        </p:nvSpPr>
        <p:spPr>
          <a:xfrm>
            <a:off x="3845875" y="1040635"/>
            <a:ext cx="1897955"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技术流程与总结</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2" name="目录…"/>
          <p:cNvSpPr txBox="1"/>
          <p:nvPr/>
        </p:nvSpPr>
        <p:spPr>
          <a:xfrm>
            <a:off x="303060" y="2453613"/>
            <a:ext cx="2476500" cy="320992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0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通用面捕数据协议</a:t>
            </a:r>
            <a:endParaRPr lang="zh-CN" altLang="en-US" sz="20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pic>
        <p:nvPicPr>
          <p:cNvPr id="3" name="图片 -2147482616" descr="IMG_256"/>
          <p:cNvPicPr>
            <a:picLocks noChangeAspect="1"/>
          </p:cNvPicPr>
          <p:nvPr/>
        </p:nvPicPr>
        <p:blipFill>
          <a:blip r:embed="rId3"/>
          <a:stretch>
            <a:fillRect/>
          </a:stretch>
        </p:blipFill>
        <p:spPr>
          <a:xfrm>
            <a:off x="14643735" y="4095750"/>
            <a:ext cx="6456680" cy="6221095"/>
          </a:xfrm>
          <a:prstGeom prst="rect">
            <a:avLst/>
          </a:prstGeom>
          <a:noFill/>
          <a:ln w="9525">
            <a:noFill/>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A2D5"/>
        </a:solidFill>
        <a:effectLst/>
      </p:bgPr>
    </p:bg>
    <p:spTree>
      <p:nvGrpSpPr>
        <p:cNvPr id="1" name=""/>
        <p:cNvGrpSpPr/>
        <p:nvPr/>
      </p:nvGrpSpPr>
      <p:grpSpPr>
        <a:xfrm>
          <a:off x="0" y="0"/>
          <a:ext cx="0" cy="0"/>
          <a:chOff x="0" y="0"/>
          <a:chExt cx="0" cy="0"/>
        </a:xfrm>
      </p:grpSpPr>
      <p:sp>
        <p:nvSpPr>
          <p:cNvPr id="156" name="封面样式"/>
          <p:cNvSpPr txBox="1"/>
          <p:nvPr/>
        </p:nvSpPr>
        <p:spPr>
          <a:xfrm>
            <a:off x="1226030" y="3199627"/>
            <a:ext cx="17775700" cy="2672526"/>
          </a:xfrm>
          <a:prstGeom prst="rect">
            <a:avLst/>
          </a:prstGeom>
          <a:ln w="12700">
            <a:miter lim="400000"/>
          </a:ln>
        </p:spPr>
        <p:txBody>
          <a:bodyPr wrap="non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16700" dirty="0"/>
              <a:t>二</a:t>
            </a:r>
            <a:r>
              <a:rPr lang="en-US" altLang="zh-CN" sz="16700" dirty="0"/>
              <a:t>.</a:t>
            </a:r>
            <a:r>
              <a:rPr lang="zh-CN" altLang="en-US" sz="16700" dirty="0"/>
              <a:t>业务支持和保障</a:t>
            </a:r>
            <a:endParaRPr lang="zh-CN" altLang="en-US" sz="16700" dirty="0"/>
          </a:p>
        </p:txBody>
      </p:sp>
      <p:sp>
        <p:nvSpPr>
          <p:cNvPr id="157" name="Cover style"/>
          <p:cNvSpPr txBox="1"/>
          <p:nvPr/>
        </p:nvSpPr>
        <p:spPr>
          <a:xfrm>
            <a:off x="11621615" y="5277287"/>
            <a:ext cx="8138795" cy="5641340"/>
          </a:xfrm>
          <a:prstGeom prst="rect">
            <a:avLst/>
          </a:prstGeom>
          <a:ln w="12700">
            <a:miter lim="400000"/>
          </a:ln>
        </p:spPr>
        <p:txBody>
          <a:bodyPr wrap="non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汉仪晓波花月圆W"/>
                <a:ea typeface="汉仪晓波花月圆W"/>
                <a:cs typeface="汉仪晓波花月圆W"/>
                <a:sym typeface="汉仪晓波花月圆W"/>
              </a:rPr>
              <a:t>虚拟摄像头</a:t>
            </a:r>
            <a:endParaRPr lang="zh-CN">
              <a:latin typeface="宋体" panose="02010600030101010101" pitchFamily="2" charset="-122"/>
              <a:ea typeface="宋体" panose="02010600030101010101" pitchFamily="2" charset="-122"/>
              <a:cs typeface="宋体" panose="02010600030101010101" pitchFamily="2" charset="-122"/>
              <a:sym typeface="汉仪晓波花月圆W"/>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sym typeface="+mn-ea"/>
              </a:rPr>
              <a:t>面捕引擎与驱动框架</a:t>
            </a:r>
            <a:endParaRPr lang="zh-CN">
              <a:sym typeface="+mn-ea"/>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sym typeface="+mn-ea"/>
              </a:rPr>
              <a:t>基础</a:t>
            </a:r>
            <a:r>
              <a:rPr lang="en-US" altLang="zh-CN">
                <a:sym typeface="+mn-ea"/>
              </a:rPr>
              <a:t>BS</a:t>
            </a:r>
            <a:r>
              <a:rPr lang="zh-CN" altLang="en-US">
                <a:sym typeface="+mn-ea"/>
              </a:rPr>
              <a:t>推导特殊表情</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 name="线条"/>
          <p:cNvSpPr/>
          <p:nvPr/>
        </p:nvSpPr>
        <p:spPr>
          <a:xfrm>
            <a:off x="10171" y="6099341"/>
            <a:ext cx="11611668" cy="1"/>
          </a:xfrm>
          <a:prstGeom prst="line">
            <a:avLst/>
          </a:prstGeom>
          <a:ln w="50800">
            <a:solidFill>
              <a:srgbClr val="FFFFFF">
                <a:alpha val="3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159" name="图像" descr="图像"/>
          <p:cNvPicPr>
            <a:picLocks noChangeAspect="1"/>
          </p:cNvPicPr>
          <p:nvPr/>
        </p:nvPicPr>
        <p:blipFill>
          <a:blip r:embed="rId1">
            <a:alphaModFix amt="8138"/>
          </a:blip>
          <a:stretch>
            <a:fillRect/>
          </a:stretch>
        </p:blipFill>
        <p:spPr>
          <a:xfrm>
            <a:off x="13365015" y="420136"/>
            <a:ext cx="13111041" cy="12527604"/>
          </a:xfrm>
          <a:prstGeom prst="rect">
            <a:avLst/>
          </a:prstGeom>
          <a:ln w="12700">
            <a:miter lim="400000"/>
            <a:headEnd/>
            <a:tailEnd/>
          </a:ln>
        </p:spPr>
      </p:pic>
      <p:sp>
        <p:nvSpPr>
          <p:cNvPr id="2" name="Cover style"/>
          <p:cNvSpPr txBox="1"/>
          <p:nvPr/>
        </p:nvSpPr>
        <p:spPr>
          <a:xfrm>
            <a:off x="1646555" y="5459730"/>
            <a:ext cx="10217785" cy="7487920"/>
          </a:xfrm>
          <a:prstGeom prst="rect">
            <a:avLst/>
          </a:prstGeom>
          <a:ln w="12700">
            <a:miter lim="400000"/>
          </a:ln>
        </p:spPr>
        <p:txBody>
          <a:bodyPr wrap="squar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mn-ea"/>
              </a:rPr>
              <a:t>pc</a:t>
            </a:r>
            <a:r>
              <a:rPr>
                <a:latin typeface="宋体" panose="02010600030101010101" pitchFamily="2" charset="-122"/>
                <a:ea typeface="宋体" panose="02010600030101010101" pitchFamily="2" charset="-122"/>
                <a:cs typeface="宋体" panose="02010600030101010101" pitchFamily="2" charset="-122"/>
                <a:sym typeface="汉仪晓波花月圆W"/>
              </a:rPr>
              <a:t>端虚拟</a:t>
            </a:r>
            <a:r>
              <a:rPr>
                <a:latin typeface="宋体" panose="02010600030101010101" pitchFamily="2" charset="-122"/>
                <a:ea typeface="宋体" panose="02010600030101010101" pitchFamily="2" charset="-122"/>
                <a:cs typeface="宋体" panose="02010600030101010101" pitchFamily="2" charset="-122"/>
                <a:sym typeface="+mn-ea"/>
              </a:rPr>
              <a:t>3d</a:t>
            </a:r>
            <a:r>
              <a:rPr lang="zh-CN">
                <a:latin typeface="宋体" panose="02010600030101010101" pitchFamily="2" charset="-122"/>
                <a:ea typeface="宋体" panose="02010600030101010101" pitchFamily="2" charset="-122"/>
                <a:cs typeface="宋体" panose="02010600030101010101" pitchFamily="2" charset="-122"/>
                <a:sym typeface="汉仪晓波花月圆W"/>
              </a:rPr>
              <a:t>面捕</a:t>
            </a:r>
            <a:endParaRPr lang="zh-CN">
              <a:latin typeface="宋体" panose="02010600030101010101" pitchFamily="2" charset="-122"/>
              <a:ea typeface="宋体" panose="02010600030101010101" pitchFamily="2" charset="-122"/>
              <a:cs typeface="宋体" panose="02010600030101010101" pitchFamily="2" charset="-122"/>
              <a:sym typeface="汉仪晓波花月圆W"/>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mn-ea"/>
              </a:rPr>
              <a:t>pc</a:t>
            </a:r>
            <a:r>
              <a:rPr>
                <a:latin typeface="宋体" panose="02010600030101010101" pitchFamily="2" charset="-122"/>
                <a:ea typeface="宋体" panose="02010600030101010101" pitchFamily="2" charset="-122"/>
                <a:cs typeface="宋体" panose="02010600030101010101" pitchFamily="2" charset="-122"/>
                <a:sym typeface="汉仪晓波花月圆W"/>
              </a:rPr>
              <a:t>端</a:t>
            </a:r>
            <a:r>
              <a:rPr lang="en-US">
                <a:latin typeface="宋体" panose="02010600030101010101" pitchFamily="2" charset="-122"/>
                <a:ea typeface="宋体" panose="02010600030101010101" pitchFamily="2" charset="-122"/>
                <a:cs typeface="宋体" panose="02010600030101010101" pitchFamily="2" charset="-122"/>
                <a:sym typeface="+mn-ea"/>
              </a:rPr>
              <a:t>Zstart</a:t>
            </a:r>
            <a:r>
              <a:rPr lang="zh-CN">
                <a:latin typeface="宋体" panose="02010600030101010101" pitchFamily="2" charset="-122"/>
                <a:ea typeface="宋体" panose="02010600030101010101" pitchFamily="2" charset="-122"/>
                <a:cs typeface="宋体" panose="02010600030101010101" pitchFamily="2" charset="-122"/>
                <a:sym typeface="汉仪晓波花月圆W"/>
              </a:rPr>
              <a:t>面捕</a:t>
            </a:r>
            <a:endParaRPr>
              <a:latin typeface="宋体" panose="02010600030101010101" pitchFamily="2" charset="-122"/>
              <a:ea typeface="宋体" panose="02010600030101010101" pitchFamily="2" charset="-122"/>
              <a:cs typeface="宋体" panose="02010600030101010101" pitchFamily="2" charset="-122"/>
              <a:sym typeface="汉仪晓波花月圆W"/>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汉仪晓波花月圆W"/>
              </a:rPr>
              <a:t>小</a:t>
            </a:r>
            <a:r>
              <a:rPr>
                <a:latin typeface="宋体" panose="02010600030101010101" pitchFamily="2" charset="-122"/>
                <a:ea typeface="宋体" panose="02010600030101010101" pitchFamily="2" charset="-122"/>
                <a:cs typeface="宋体" panose="02010600030101010101" pitchFamily="2" charset="-122"/>
                <a:sym typeface="+mn-ea"/>
              </a:rPr>
              <a:t>K</a:t>
            </a:r>
            <a:r>
              <a:rPr lang="zh-CN">
                <a:latin typeface="宋体" panose="02010600030101010101" pitchFamily="2" charset="-122"/>
                <a:ea typeface="宋体" panose="02010600030101010101" pitchFamily="2" charset="-122"/>
                <a:cs typeface="宋体" panose="02010600030101010101" pitchFamily="2" charset="-122"/>
                <a:sym typeface="+mn-ea"/>
              </a:rPr>
              <a:t>面捕</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汉仪晓波花月圆W"/>
                <a:ea typeface="汉仪晓波花月圆W"/>
                <a:cs typeface="汉仪晓波花月圆W"/>
                <a:sym typeface="汉仪晓波花月圆W"/>
              </a:rPr>
              <a:t>移动虚拟</a:t>
            </a:r>
            <a:r>
              <a:rPr>
                <a:sym typeface="+mn-ea"/>
              </a:rPr>
              <a:t>3D</a:t>
            </a:r>
            <a:r>
              <a:rPr lang="zh-CN">
                <a:latin typeface="汉仪晓波花月圆W"/>
                <a:ea typeface="汉仪晓波花月圆W"/>
                <a:cs typeface="汉仪晓波花月圆W"/>
                <a:sym typeface="汉仪晓波花月圆W"/>
              </a:rPr>
              <a:t>和</a:t>
            </a:r>
            <a:r>
              <a:rPr lang="en-US">
                <a:sym typeface="+mn-ea"/>
              </a:rPr>
              <a:t>2</a:t>
            </a:r>
            <a:r>
              <a:rPr>
                <a:sym typeface="+mn-ea"/>
              </a:rPr>
              <a:t>D</a:t>
            </a:r>
            <a:r>
              <a:rPr>
                <a:latin typeface="汉仪晓波花月圆W"/>
                <a:ea typeface="汉仪晓波花月圆W"/>
                <a:cs typeface="汉仪晓波花月圆W"/>
                <a:sym typeface="汉仪晓波花月圆W"/>
              </a:rPr>
              <a:t>面</a:t>
            </a:r>
            <a:r>
              <a:rPr lang="zh-CN">
                <a:latin typeface="汉仪晓波花月圆W"/>
                <a:ea typeface="汉仪晓波花月圆W"/>
                <a:cs typeface="汉仪晓波花月圆W"/>
                <a:sym typeface="汉仪晓波花月圆W"/>
              </a:rPr>
              <a:t>捕</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60650" cy="610298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sz="2800">
                <a:latin typeface="宋体" panose="02010600030101010101" pitchFamily="2" charset="-122"/>
                <a:ea typeface="宋体" panose="02010600030101010101" pitchFamily="2" charset="-122"/>
                <a:cs typeface="宋体" panose="02010600030101010101" pitchFamily="2" charset="-122"/>
                <a:sym typeface="+mn-ea"/>
              </a:rPr>
              <a:t>pc</a:t>
            </a:r>
            <a:r>
              <a:rPr sz="2800">
                <a:latin typeface="宋体" panose="02010600030101010101" pitchFamily="2" charset="-122"/>
                <a:ea typeface="宋体" panose="02010600030101010101" pitchFamily="2" charset="-122"/>
                <a:cs typeface="宋体" panose="02010600030101010101" pitchFamily="2" charset="-122"/>
                <a:sym typeface="汉仪晓波花月圆W"/>
              </a:rPr>
              <a:t>端</a:t>
            </a:r>
            <a:r>
              <a:rPr sz="2800">
                <a:latin typeface="宋体" panose="02010600030101010101" pitchFamily="2" charset="-122"/>
                <a:ea typeface="宋体" panose="02010600030101010101" pitchFamily="2" charset="-122"/>
                <a:cs typeface="宋体" panose="02010600030101010101" pitchFamily="2" charset="-122"/>
                <a:sym typeface="+mn-ea"/>
              </a:rPr>
              <a:t>3d</a:t>
            </a:r>
            <a:r>
              <a:rPr lang="zh-CN" sz="2800">
                <a:latin typeface="宋体" panose="02010600030101010101" pitchFamily="2" charset="-122"/>
                <a:ea typeface="宋体" panose="02010600030101010101" pitchFamily="2" charset="-122"/>
                <a:cs typeface="宋体" panose="02010600030101010101" pitchFamily="2" charset="-122"/>
                <a:sym typeface="汉仪晓波花月圆W"/>
              </a:rPr>
              <a:t>面捕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PC</a:t>
            </a:r>
            <a:r>
              <a:rPr lang="zh-CN" altLang="en-US"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端</a:t>
            </a: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ZSTAR</a:t>
            </a:r>
            <a:r>
              <a:rPr lang="zh-CN" altLang="en-US"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小</a:t>
            </a:r>
            <a:r>
              <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K</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移动虚拟</a:t>
            </a:r>
            <a:r>
              <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3D</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和</a:t>
            </a:r>
            <a:r>
              <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2D</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虚拟</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摄像头</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面捕引擎与驱动框架</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139382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PC</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端</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3D</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虚拟姬里接入</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mediapipe</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引擎以及面捕结算器并</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驱动</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VRM</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的模型</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endPar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14452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US" altLang="zh-CN" sz="4400" dirty="0">
                <a:latin typeface="Times New Roman" panose="02020603050405020304" charset="0"/>
                <a:ea typeface="宋体" panose="02010600030101010101" pitchFamily="2" charset="-122"/>
                <a:cs typeface="Times New Roman" panose="02020603050405020304" charset="0"/>
              </a:rPr>
              <a:t>PC</a:t>
            </a:r>
            <a:r>
              <a:rPr lang="zh-CN" altLang="en-US" sz="4400" dirty="0">
                <a:latin typeface="Times New Roman" panose="02020603050405020304" charset="0"/>
                <a:ea typeface="宋体" panose="02010600030101010101" pitchFamily="2" charset="-122"/>
                <a:cs typeface="Times New Roman" panose="02020603050405020304" charset="0"/>
              </a:rPr>
              <a:t>端</a:t>
            </a:r>
            <a:r>
              <a:rPr lang="en-US" altLang="zh-CN" sz="4400" dirty="0">
                <a:latin typeface="Times New Roman" panose="02020603050405020304" charset="0"/>
                <a:ea typeface="宋体" panose="02010600030101010101" pitchFamily="2" charset="-122"/>
                <a:cs typeface="Times New Roman" panose="02020603050405020304" charset="0"/>
              </a:rPr>
              <a:t>3D</a:t>
            </a:r>
            <a:r>
              <a:rPr lang="zh-CN" altLang="en-US" sz="4400" dirty="0">
                <a:latin typeface="Times New Roman" panose="02020603050405020304" charset="0"/>
                <a:ea typeface="宋体" panose="02010600030101010101" pitchFamily="2" charset="-122"/>
                <a:cs typeface="Times New Roman" panose="02020603050405020304" charset="0"/>
              </a:rPr>
              <a:t>面捕</a:t>
            </a:r>
            <a:endParaRPr lang="zh-CN" altLang="en-US" sz="4400" dirty="0">
              <a:latin typeface="Times New Roman" panose="02020603050405020304" charset="0"/>
              <a:ea typeface="宋体" panose="02010600030101010101" pitchFamily="2" charset="-122"/>
              <a:cs typeface="Times New Roman" panose="02020603050405020304" charset="0"/>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PC</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端</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3D</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面捕</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100" name="图片 99"/>
          <p:cNvPicPr/>
          <p:nvPr/>
        </p:nvPicPr>
        <p:blipFill>
          <a:blip r:embed="rId3"/>
          <a:stretch>
            <a:fillRect/>
          </a:stretch>
        </p:blipFill>
        <p:spPr>
          <a:xfrm>
            <a:off x="3845560" y="5420360"/>
            <a:ext cx="8636635" cy="5462905"/>
          </a:xfrm>
          <a:prstGeom prst="rect">
            <a:avLst/>
          </a:prstGeom>
          <a:noFill/>
          <a:ln w="9525">
            <a:noFill/>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702560" cy="597979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微软雅黑" panose="020B0503020204020204" charset="-122"/>
                <a:ea typeface="微软雅黑" panose="020B0503020204020204" charset="-122"/>
                <a:cs typeface="微软雅黑" panose="020B0503020204020204" charset="-122"/>
                <a:sym typeface="+mn-ea"/>
              </a:rPr>
              <a:t>pc</a:t>
            </a:r>
            <a:r>
              <a:rPr>
                <a:solidFill>
                  <a:schemeClr val="bg2"/>
                </a:solidFill>
                <a:latin typeface="微软雅黑" panose="020B0503020204020204" charset="-122"/>
                <a:ea typeface="微软雅黑" panose="020B0503020204020204" charset="-122"/>
                <a:cs typeface="微软雅黑" panose="020B0503020204020204" charset="-122"/>
                <a:sym typeface="汉仪晓波花月圆W"/>
              </a:rPr>
              <a:t>端</a:t>
            </a:r>
            <a:r>
              <a:rPr>
                <a:solidFill>
                  <a:schemeClr val="bg2"/>
                </a:solidFill>
                <a:latin typeface="微软雅黑" panose="020B0503020204020204" charset="-122"/>
                <a:ea typeface="微软雅黑" panose="020B0503020204020204" charset="-122"/>
                <a:cs typeface="微软雅黑" panose="020B0503020204020204" charset="-122"/>
                <a:sym typeface="+mn-ea"/>
              </a:rPr>
              <a:t>3d</a:t>
            </a:r>
            <a:r>
              <a:rPr lang="zh-CN">
                <a:solidFill>
                  <a:schemeClr val="bg2"/>
                </a:solidFill>
                <a:latin typeface="微软雅黑" panose="020B0503020204020204" charset="-122"/>
                <a:ea typeface="微软雅黑" panose="020B0503020204020204" charset="-122"/>
                <a:cs typeface="微软雅黑" panose="020B0503020204020204" charset="-122"/>
                <a:sym typeface="汉仪晓波花月圆W"/>
              </a:rPr>
              <a:t>面捕</a:t>
            </a:r>
            <a:endParaRPr lang="en-US" altLang="zh-CN" dirty="0">
              <a:solidFill>
                <a:schemeClr val="bg2"/>
              </a:solidFill>
              <a:latin typeface="微软雅黑" panose="020B0503020204020204" charset="-122"/>
              <a:ea typeface="微软雅黑" panose="020B0503020204020204" charset="-122"/>
              <a:cs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400" dirty="0" err="1">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PC</a:t>
            </a:r>
            <a:r>
              <a:rPr lang="zh-CN" altLang="en-US" sz="2400" dirty="0" err="1">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端</a:t>
            </a:r>
            <a:r>
              <a:rPr lang="en-US" altLang="zh-CN" sz="2400" dirty="0" err="1">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ZSTAR</a:t>
            </a:r>
            <a:r>
              <a:rPr lang="zh-CN" altLang="en-US" sz="2400" dirty="0" err="1">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24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小</a:t>
            </a:r>
            <a:r>
              <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K</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移动虚拟</a:t>
            </a:r>
            <a:r>
              <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3D</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和</a:t>
            </a:r>
            <a:r>
              <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2D</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虚拟</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摄像头</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面捕引擎与驱动框架</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139382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PC端ZSTAR项目里接入mediapipe引擎以及调整面捕结算器，使BS数据能够驱动AR头套</a:t>
            </a:r>
            <a:r>
              <a:rPr 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endParaRPr 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423164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US" altLang="zh-CN" sz="4400" dirty="0">
                <a:latin typeface="Times New Roman" panose="02020603050405020304" charset="0"/>
                <a:ea typeface="宋体" panose="02010600030101010101" pitchFamily="2" charset="-122"/>
                <a:cs typeface="Times New Roman" panose="02020603050405020304" charset="0"/>
              </a:rPr>
              <a:t>PC</a:t>
            </a:r>
            <a:r>
              <a:rPr lang="zh-CN" altLang="en-US" sz="4400" dirty="0">
                <a:latin typeface="Times New Roman" panose="02020603050405020304" charset="0"/>
                <a:ea typeface="宋体" panose="02010600030101010101" pitchFamily="2" charset="-122"/>
                <a:cs typeface="Times New Roman" panose="02020603050405020304" charset="0"/>
              </a:rPr>
              <a:t>端</a:t>
            </a:r>
            <a:r>
              <a:rPr lang="en-US" altLang="zh-CN" sz="4400" dirty="0">
                <a:latin typeface="Times New Roman" panose="02020603050405020304" charset="0"/>
                <a:ea typeface="宋体" panose="02010600030101010101" pitchFamily="2" charset="-122"/>
                <a:cs typeface="Times New Roman" panose="02020603050405020304" charset="0"/>
              </a:rPr>
              <a:t>ZSTAR</a:t>
            </a:r>
            <a:r>
              <a:rPr lang="zh-CN" altLang="en-US" sz="4400" dirty="0">
                <a:latin typeface="Times New Roman" panose="02020603050405020304" charset="0"/>
                <a:ea typeface="宋体" panose="02010600030101010101" pitchFamily="2" charset="-122"/>
                <a:cs typeface="Times New Roman" panose="02020603050405020304" charset="0"/>
              </a:rPr>
              <a:t>面捕</a:t>
            </a:r>
            <a:endParaRPr lang="zh-CN" altLang="en-US" sz="4400" dirty="0">
              <a:latin typeface="Times New Roman" panose="02020603050405020304" charset="0"/>
              <a:ea typeface="宋体" panose="02010600030101010101" pitchFamily="2" charset="-122"/>
              <a:cs typeface="Times New Roman" panose="02020603050405020304" charset="0"/>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PC</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端</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ZSTAR</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面捕</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101" name="图片 100"/>
          <p:cNvPicPr/>
          <p:nvPr/>
        </p:nvPicPr>
        <p:blipFill>
          <a:blip r:embed="rId3"/>
          <a:stretch>
            <a:fillRect/>
          </a:stretch>
        </p:blipFill>
        <p:spPr>
          <a:xfrm>
            <a:off x="3117215" y="4907915"/>
            <a:ext cx="5040630" cy="5019040"/>
          </a:xfrm>
          <a:prstGeom prst="rect">
            <a:avLst/>
          </a:prstGeom>
          <a:noFill/>
          <a:ln w="9525">
            <a:noFill/>
          </a:ln>
        </p:spPr>
      </p:pic>
      <p:pic>
        <p:nvPicPr>
          <p:cNvPr id="102" name="图片 101"/>
          <p:cNvPicPr/>
          <p:nvPr/>
        </p:nvPicPr>
        <p:blipFill>
          <a:blip r:embed="rId4"/>
          <a:stretch>
            <a:fillRect/>
          </a:stretch>
        </p:blipFill>
        <p:spPr>
          <a:xfrm>
            <a:off x="8434070" y="4907915"/>
            <a:ext cx="4539615" cy="5027295"/>
          </a:xfrm>
          <a:prstGeom prst="rect">
            <a:avLst/>
          </a:prstGeom>
          <a:noFill/>
          <a:ln w="9525">
            <a:noFill/>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60650" cy="610298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微软雅黑" panose="020B0503020204020204" charset="-122"/>
                <a:ea typeface="微软雅黑" panose="020B0503020204020204" charset="-122"/>
                <a:cs typeface="微软雅黑" panose="020B0503020204020204" charset="-122"/>
                <a:sym typeface="+mn-ea"/>
              </a:rPr>
              <a:t>pc</a:t>
            </a:r>
            <a:r>
              <a:rPr>
                <a:solidFill>
                  <a:schemeClr val="bg2"/>
                </a:solidFill>
                <a:latin typeface="微软雅黑" panose="020B0503020204020204" charset="-122"/>
                <a:ea typeface="微软雅黑" panose="020B0503020204020204" charset="-122"/>
                <a:cs typeface="微软雅黑" panose="020B0503020204020204" charset="-122"/>
                <a:sym typeface="汉仪晓波花月圆W"/>
              </a:rPr>
              <a:t>端</a:t>
            </a:r>
            <a:r>
              <a:rPr>
                <a:solidFill>
                  <a:schemeClr val="bg2"/>
                </a:solidFill>
                <a:latin typeface="微软雅黑" panose="020B0503020204020204" charset="-122"/>
                <a:ea typeface="微软雅黑" panose="020B0503020204020204" charset="-122"/>
                <a:cs typeface="微软雅黑" panose="020B0503020204020204" charset="-122"/>
                <a:sym typeface="+mn-ea"/>
              </a:rPr>
              <a:t>3d</a:t>
            </a:r>
            <a:r>
              <a:rPr lang="zh-CN">
                <a:solidFill>
                  <a:schemeClr val="bg2"/>
                </a:solidFill>
                <a:latin typeface="微软雅黑" panose="020B0503020204020204" charset="-122"/>
                <a:ea typeface="微软雅黑" panose="020B0503020204020204" charset="-122"/>
                <a:cs typeface="微软雅黑" panose="020B0503020204020204" charset="-122"/>
                <a:sym typeface="汉仪晓波花月圆W"/>
              </a:rPr>
              <a:t>面捕</a:t>
            </a:r>
            <a:endParaRPr lang="en-US" altLang="zh-CN" dirty="0">
              <a:solidFill>
                <a:schemeClr val="bg2"/>
              </a:solidFill>
              <a:latin typeface="微软雅黑" panose="020B0503020204020204" charset="-122"/>
              <a:ea typeface="微软雅黑" panose="020B0503020204020204" charset="-122"/>
              <a:cs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PC</a:t>
            </a:r>
            <a:r>
              <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端</a:t>
            </a:r>
            <a:r>
              <a:rPr lang="en-US" altLang="zh-CN"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ZSTAR</a:t>
            </a:r>
            <a:r>
              <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2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小</a:t>
            </a:r>
            <a:r>
              <a:rPr lang="en-US" altLang="zh-CN" sz="2800"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K</a:t>
            </a:r>
            <a:r>
              <a:rPr lang="zh-CN" altLang="en-US" sz="2800"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2800"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移动虚拟</a:t>
            </a:r>
            <a:r>
              <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3D</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和</a:t>
            </a:r>
            <a:r>
              <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2D</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虚拟</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摄像头</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面捕引擎与驱动框架</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204025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因为采买了一套小</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的面动捕</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SDK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，因此也需要把小</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的面捕接入虚拟</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3D</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项目里。</a:t>
            </a:r>
            <a:endPar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endPar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42392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US" altLang="zh-CN" sz="4400" dirty="0">
                <a:latin typeface="Times New Roman" panose="02020603050405020304" charset="0"/>
                <a:ea typeface="宋体" panose="02010600030101010101" pitchFamily="2" charset="-122"/>
                <a:cs typeface="Times New Roman" panose="02020603050405020304" charset="0"/>
              </a:rPr>
              <a:t>PC</a:t>
            </a:r>
            <a:r>
              <a:rPr lang="zh-CN" altLang="en-US" sz="4400" dirty="0">
                <a:latin typeface="Times New Roman" panose="02020603050405020304" charset="0"/>
                <a:ea typeface="宋体" panose="02010600030101010101" pitchFamily="2" charset="-122"/>
                <a:cs typeface="Times New Roman" panose="02020603050405020304" charset="0"/>
              </a:rPr>
              <a:t>端小</a:t>
            </a:r>
            <a:r>
              <a:rPr lang="en-US" altLang="zh-CN" sz="4400" dirty="0">
                <a:latin typeface="Times New Roman" panose="02020603050405020304" charset="0"/>
                <a:ea typeface="宋体" panose="02010600030101010101" pitchFamily="2" charset="-122"/>
                <a:cs typeface="Times New Roman" panose="02020603050405020304" charset="0"/>
              </a:rPr>
              <a:t>K</a:t>
            </a:r>
            <a:r>
              <a:rPr lang="zh-CN" altLang="en-US" sz="4400" dirty="0">
                <a:latin typeface="Times New Roman" panose="02020603050405020304" charset="0"/>
                <a:ea typeface="宋体" panose="02010600030101010101" pitchFamily="2" charset="-122"/>
                <a:cs typeface="Times New Roman" panose="02020603050405020304" charset="0"/>
              </a:rPr>
              <a:t>面捕</a:t>
            </a:r>
            <a:endParaRPr lang="zh-CN" altLang="en-US" sz="4400" dirty="0">
              <a:latin typeface="Times New Roman" panose="02020603050405020304" charset="0"/>
              <a:ea typeface="宋体" panose="02010600030101010101" pitchFamily="2" charset="-122"/>
              <a:cs typeface="Times New Roman" panose="02020603050405020304" charset="0"/>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PC</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端小</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K</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面捕</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103" name="图片 102"/>
          <p:cNvPicPr/>
          <p:nvPr/>
        </p:nvPicPr>
        <p:blipFill>
          <a:blip r:embed="rId3"/>
          <a:stretch>
            <a:fillRect/>
          </a:stretch>
        </p:blipFill>
        <p:spPr>
          <a:xfrm>
            <a:off x="4699635" y="5840095"/>
            <a:ext cx="7107555" cy="4926330"/>
          </a:xfrm>
          <a:prstGeom prst="rect">
            <a:avLst/>
          </a:prstGeom>
          <a:noFill/>
          <a:ln w="9525">
            <a:no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60650" cy="579564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微软雅黑" panose="020B0503020204020204" charset="-122"/>
                <a:ea typeface="微软雅黑" panose="020B0503020204020204" charset="-122"/>
                <a:cs typeface="微软雅黑" panose="020B0503020204020204" charset="-122"/>
                <a:sym typeface="+mn-ea"/>
              </a:rPr>
              <a:t>pc</a:t>
            </a:r>
            <a:r>
              <a:rPr>
                <a:solidFill>
                  <a:schemeClr val="bg2"/>
                </a:solidFill>
                <a:latin typeface="微软雅黑" panose="020B0503020204020204" charset="-122"/>
                <a:ea typeface="微软雅黑" panose="020B0503020204020204" charset="-122"/>
                <a:cs typeface="微软雅黑" panose="020B0503020204020204" charset="-122"/>
                <a:sym typeface="汉仪晓波花月圆W"/>
              </a:rPr>
              <a:t>端</a:t>
            </a:r>
            <a:r>
              <a:rPr>
                <a:solidFill>
                  <a:schemeClr val="bg2"/>
                </a:solidFill>
                <a:latin typeface="微软雅黑" panose="020B0503020204020204" charset="-122"/>
                <a:ea typeface="微软雅黑" panose="020B0503020204020204" charset="-122"/>
                <a:cs typeface="微软雅黑" panose="020B0503020204020204" charset="-122"/>
                <a:sym typeface="+mn-ea"/>
              </a:rPr>
              <a:t>3d</a:t>
            </a:r>
            <a:r>
              <a:rPr lang="zh-CN">
                <a:solidFill>
                  <a:schemeClr val="bg2"/>
                </a:solidFill>
                <a:latin typeface="微软雅黑" panose="020B0503020204020204" charset="-122"/>
                <a:ea typeface="微软雅黑" panose="020B0503020204020204" charset="-122"/>
                <a:cs typeface="微软雅黑" panose="020B0503020204020204" charset="-122"/>
                <a:sym typeface="汉仪晓波花月圆W"/>
              </a:rPr>
              <a:t>面捕</a:t>
            </a:r>
            <a:endParaRPr lang="en-US" altLang="zh-CN" dirty="0">
              <a:solidFill>
                <a:schemeClr val="bg2"/>
              </a:solidFill>
              <a:latin typeface="微软雅黑" panose="020B0503020204020204" charset="-122"/>
              <a:ea typeface="微软雅黑" panose="020B0503020204020204" charset="-122"/>
              <a:cs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PC</a:t>
            </a:r>
            <a:r>
              <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端</a:t>
            </a:r>
            <a:r>
              <a:rPr lang="en-US" altLang="zh-CN"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ZSTAR</a:t>
            </a:r>
            <a:r>
              <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小</a:t>
            </a:r>
            <a:r>
              <a:rPr lang="en-US" altLang="zh-CN"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K</a:t>
            </a: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移动虚拟</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3D</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和</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2D</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sz="12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虚拟</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摄像头</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面捕引擎与驱动</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框架</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204025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虚拟</a:t>
            </a:r>
            <a:r>
              <a:rPr lang="en-US" altLang="zh-CN"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3D,2D</a:t>
            </a: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需要上线移动端，因此需要把</a:t>
            </a:r>
            <a:r>
              <a:rPr lang="en-US" altLang="zh-CN"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Mediapipe</a:t>
            </a: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面捕结算器接入虚拟虚拟</a:t>
            </a:r>
            <a:r>
              <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mn-ea"/>
              </a:rPr>
              <a:t>3D,2D</a:t>
            </a: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项目里。</a:t>
            </a:r>
            <a:endPar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endPar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6896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latin typeface="宋体" panose="02010600030101010101" pitchFamily="2" charset="-122"/>
                <a:ea typeface="宋体" panose="02010600030101010101" pitchFamily="2" charset="-122"/>
                <a:cs typeface="宋体" panose="02010600030101010101" pitchFamily="2" charset="-122"/>
              </a:rPr>
              <a:t>移动端虚拟</a:t>
            </a:r>
            <a:r>
              <a:rPr lang="en-US" altLang="zh-CN" sz="4400" dirty="0">
                <a:latin typeface="宋体" panose="02010600030101010101" pitchFamily="2" charset="-122"/>
                <a:ea typeface="宋体" panose="02010600030101010101" pitchFamily="2" charset="-122"/>
                <a:cs typeface="宋体" panose="02010600030101010101" pitchFamily="2" charset="-122"/>
              </a:rPr>
              <a:t>3D</a:t>
            </a:r>
            <a:r>
              <a:rPr lang="zh-CN" altLang="en-US" sz="4400" dirty="0">
                <a:latin typeface="宋体" panose="02010600030101010101" pitchFamily="2" charset="-122"/>
                <a:ea typeface="宋体" panose="02010600030101010101" pitchFamily="2" charset="-122"/>
                <a:cs typeface="宋体" panose="02010600030101010101" pitchFamily="2" charset="-122"/>
              </a:rPr>
              <a:t>和</a:t>
            </a:r>
            <a:r>
              <a:rPr lang="en-US" altLang="zh-CN" sz="4400" dirty="0">
                <a:latin typeface="宋体" panose="02010600030101010101" pitchFamily="2" charset="-122"/>
                <a:ea typeface="宋体" panose="02010600030101010101" pitchFamily="2" charset="-122"/>
                <a:cs typeface="宋体" panose="02010600030101010101" pitchFamily="2" charset="-122"/>
              </a:rPr>
              <a:t>2D</a:t>
            </a:r>
            <a:r>
              <a:rPr lang="zh-CN" altLang="en-US" sz="4400" dirty="0">
                <a:latin typeface="宋体" panose="02010600030101010101" pitchFamily="2" charset="-122"/>
                <a:ea typeface="宋体" panose="02010600030101010101" pitchFamily="2" charset="-122"/>
                <a:cs typeface="宋体" panose="02010600030101010101" pitchFamily="2" charset="-122"/>
              </a:rPr>
              <a:t>面捕</a:t>
            </a:r>
            <a:endParaRPr lang="zh-CN" altLang="en-US" sz="4400" dirty="0">
              <a:latin typeface="宋体" panose="02010600030101010101" pitchFamily="2" charset="-122"/>
              <a:ea typeface="宋体" panose="02010600030101010101" pitchFamily="2" charset="-122"/>
              <a:cs typeface="宋体" panose="02010600030101010101" pitchFamily="2" charset="-122"/>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虚拟</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3D</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和</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2D</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面捕</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2" name="图片 1"/>
          <p:cNvPicPr/>
          <p:nvPr/>
        </p:nvPicPr>
        <p:blipFill>
          <a:blip r:embed="rId3"/>
          <a:stretch>
            <a:fillRect/>
          </a:stretch>
        </p:blipFill>
        <p:spPr>
          <a:xfrm>
            <a:off x="4516755" y="4069715"/>
            <a:ext cx="3771900" cy="8174990"/>
          </a:xfrm>
          <a:prstGeom prst="rect">
            <a:avLst/>
          </a:prstGeom>
          <a:noFill/>
          <a:ln w="9525">
            <a:noFill/>
          </a:ln>
        </p:spPr>
      </p:pic>
      <p:pic>
        <p:nvPicPr>
          <p:cNvPr id="105" name="图片 104"/>
          <p:cNvPicPr/>
          <p:nvPr/>
        </p:nvPicPr>
        <p:blipFill>
          <a:blip r:embed="rId4"/>
          <a:stretch>
            <a:fillRect/>
          </a:stretch>
        </p:blipFill>
        <p:spPr>
          <a:xfrm>
            <a:off x="8822690" y="4069715"/>
            <a:ext cx="3759835" cy="8154670"/>
          </a:xfrm>
          <a:prstGeom prst="rect">
            <a:avLst/>
          </a:prstGeom>
          <a:noFill/>
          <a:ln w="9525">
            <a:noFill/>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矩形"/>
          <p:cNvSpPr/>
          <p:nvPr/>
        </p:nvSpPr>
        <p:spPr>
          <a:xfrm>
            <a:off x="8504652" y="7217601"/>
            <a:ext cx="7673340" cy="782569"/>
          </a:xfrm>
          <a:prstGeom prst="rect">
            <a:avLst/>
          </a:prstGeom>
          <a:solidFill>
            <a:srgbClr val="203655"/>
          </a:solidFill>
          <a:ln w="12700">
            <a:miter lim="400000"/>
          </a:ln>
        </p:spPr>
        <p:txBody>
          <a:bodyPr lIns="0" tIns="0" rIns="0" bIns="0" anchor="ctr"/>
          <a:lstStyle/>
          <a:p>
            <a:pPr>
              <a:defRPr sz="3200" b="0">
                <a:solidFill>
                  <a:srgbClr val="111924"/>
                </a:solidFill>
                <a:latin typeface="+mn-lt"/>
                <a:ea typeface="+mn-ea"/>
                <a:cs typeface="+mn-cs"/>
                <a:sym typeface="Helvetica Neue Medium"/>
              </a:defRPr>
            </a:pPr>
          </a:p>
        </p:txBody>
      </p:sp>
      <p:sp>
        <p:nvSpPr>
          <p:cNvPr id="203" name="线条"/>
          <p:cNvSpPr/>
          <p:nvPr/>
        </p:nvSpPr>
        <p:spPr>
          <a:xfrm flipV="1">
            <a:off x="23165597" y="-253943"/>
            <a:ext cx="1" cy="13737179"/>
          </a:xfrm>
          <a:prstGeom prst="line">
            <a:avLst/>
          </a:prstGeom>
          <a:ln w="12700">
            <a:solidFill>
              <a:srgbClr val="FFFFFF">
                <a:alpha val="9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204" name="bilibili"/>
          <p:cNvSpPr txBox="1"/>
          <p:nvPr/>
        </p:nvSpPr>
        <p:spPr>
          <a:xfrm>
            <a:off x="8211629" y="2132937"/>
            <a:ext cx="7959853" cy="3149598"/>
          </a:xfrm>
          <a:prstGeom prst="rect">
            <a:avLst/>
          </a:prstGeom>
          <a:ln w="12700">
            <a:miter lim="400000"/>
          </a:ln>
        </p:spPr>
        <p:txBody>
          <a:bodyPr wrap="none" lIns="50800" tIns="50800" rIns="50800" bIns="50800" anchor="ctr">
            <a:spAutoFit/>
          </a:bodyPr>
          <a:lstStyle>
            <a:lvl1pPr algn="l">
              <a:defRPr sz="24000" b="0" spc="-1679">
                <a:solidFill>
                  <a:srgbClr val="23ADE5"/>
                </a:solidFill>
                <a:latin typeface="Source Han Sans CN Bold Bold"/>
                <a:ea typeface="Source Han Sans CN Bold Bold"/>
                <a:cs typeface="Source Han Sans CN Bold Bold"/>
                <a:sym typeface="Source Han Sans CN Bold Bold"/>
              </a:defRPr>
            </a:lvl1pPr>
          </a:lstStyle>
          <a:p>
            <a:r>
              <a:t>bilibili</a:t>
            </a:r>
          </a:p>
        </p:txBody>
      </p:sp>
      <p:sp>
        <p:nvSpPr>
          <p:cNvPr id="205" name="Keynote Mockup"/>
          <p:cNvSpPr txBox="1"/>
          <p:nvPr/>
        </p:nvSpPr>
        <p:spPr>
          <a:xfrm>
            <a:off x="8767513" y="7307260"/>
            <a:ext cx="2816860" cy="501650"/>
          </a:xfrm>
          <a:prstGeom prst="rect">
            <a:avLst/>
          </a:prstGeom>
          <a:ln w="12700">
            <a:miter lim="400000"/>
          </a:ln>
        </p:spPr>
        <p:txBody>
          <a:bodyPr wrap="none" lIns="50800" tIns="50800" rIns="50800" bIns="50800" anchor="ctr">
            <a:spAutoFit/>
          </a:bodyPr>
          <a:lstStyle>
            <a:lvl1pPr algn="l">
              <a:defRPr sz="4000" b="0" baseline="-10000">
                <a:solidFill>
                  <a:srgbClr val="FFFFFF"/>
                </a:solidFill>
                <a:latin typeface="Source Han Sans CN Bold Bold"/>
                <a:ea typeface="Source Han Sans CN Bold Bold"/>
                <a:cs typeface="Source Han Sans CN Bold Bold"/>
                <a:sym typeface="Source Han Sans CN Bold Bold"/>
              </a:defRPr>
            </a:lvl1pPr>
          </a:lstStyle>
          <a:p>
            <a:r>
              <a:rPr lang="zh-CN">
                <a:latin typeface="Times New Roman" panose="02020603050405020304" charset="0"/>
                <a:ea typeface="宋体" panose="02010600030101010101" pitchFamily="2" charset="-122"/>
                <a:cs typeface="Times New Roman" panose="02020603050405020304" charset="0"/>
              </a:rPr>
              <a:t>罗子初</a:t>
            </a:r>
            <a:r>
              <a:rPr lang="en-US" altLang="zh-CN">
                <a:latin typeface="Times New Roman" panose="02020603050405020304" charset="0"/>
                <a:ea typeface="宋体" panose="02010600030101010101" pitchFamily="2" charset="-122"/>
                <a:cs typeface="Times New Roman" panose="02020603050405020304" charset="0"/>
              </a:rPr>
              <a:t>H2</a:t>
            </a:r>
            <a:r>
              <a:rPr lang="zh-CN" altLang="en-US">
                <a:latin typeface="Times New Roman" panose="02020603050405020304" charset="0"/>
                <a:ea typeface="宋体" panose="02010600030101010101" pitchFamily="2" charset="-122"/>
                <a:cs typeface="Times New Roman" panose="02020603050405020304" charset="0"/>
              </a:rPr>
              <a:t>晋升答辩</a:t>
            </a:r>
            <a:endParaRPr lang="en-US" altLang="zh-CN">
              <a:latin typeface="Times New Roman" panose="02020603050405020304" charset="0"/>
              <a:ea typeface="宋体" panose="02010600030101010101" pitchFamily="2" charset="-122"/>
              <a:cs typeface="Times New Roman" panose="02020603050405020304" charset="0"/>
            </a:endParaRPr>
          </a:p>
        </p:txBody>
      </p:sp>
      <p:pic>
        <p:nvPicPr>
          <p:cNvPr id="206" name="哔哩哔哩logo_蓝色.png" descr="哔哩哔哩logo_蓝色.png"/>
          <p:cNvPicPr>
            <a:picLocks noChangeAspect="1"/>
          </p:cNvPicPr>
          <p:nvPr/>
        </p:nvPicPr>
        <p:blipFill>
          <a:blip r:embed="rId1"/>
          <a:stretch>
            <a:fillRect/>
          </a:stretch>
        </p:blipFill>
        <p:spPr>
          <a:xfrm>
            <a:off x="2105331" y="1223276"/>
            <a:ext cx="2041623" cy="909570"/>
          </a:xfrm>
          <a:prstGeom prst="rect">
            <a:avLst/>
          </a:prstGeom>
          <a:ln w="12700">
            <a:miter lim="400000"/>
            <a:headEnd/>
            <a:tailEnd/>
          </a:ln>
        </p:spPr>
      </p:pic>
      <p:sp>
        <p:nvSpPr>
          <p:cNvPr id="208" name="Demand-side_BDC"/>
          <p:cNvSpPr txBox="1"/>
          <p:nvPr/>
        </p:nvSpPr>
        <p:spPr>
          <a:xfrm>
            <a:off x="9415377" y="8887178"/>
            <a:ext cx="3149600" cy="716915"/>
          </a:xfrm>
          <a:prstGeom prst="rect">
            <a:avLst/>
          </a:prstGeom>
          <a:ln w="12700">
            <a:miter lim="400000"/>
          </a:ln>
        </p:spPr>
        <p:txBody>
          <a:bodyPr wrap="none" lIns="50800" tIns="50800" rIns="50800" bIns="50800" anchor="ctr">
            <a:spAutoFit/>
          </a:bodyPr>
          <a:lstStyle>
            <a:lvl1pPr algn="l">
              <a:defRPr sz="2000" b="0">
                <a:solidFill>
                  <a:srgbClr val="203655"/>
                </a:solidFill>
                <a:latin typeface="Source Han Sans CN Bold Bold"/>
                <a:ea typeface="Source Han Sans CN Bold Bold"/>
                <a:cs typeface="Source Han Sans CN Bold Bold"/>
                <a:sym typeface="Source Han Sans CN Bold Bold"/>
              </a:defRPr>
            </a:lvl1pPr>
          </a:lstStyle>
          <a:p>
            <a:pPr algn="l"/>
            <a:r>
              <a:rPr lang="zh-CN" sz="4000">
                <a:latin typeface="Times New Roman" panose="02020603050405020304" charset="0"/>
                <a:ea typeface="宋体" panose="02010600030101010101" pitchFamily="2" charset="-122"/>
                <a:sym typeface="+mn-ea"/>
              </a:rPr>
              <a:t>姓名：</a:t>
            </a:r>
            <a:r>
              <a:rPr lang="zh-CN" altLang="en-US" sz="4000">
                <a:latin typeface="Times New Roman" panose="02020603050405020304" charset="0"/>
                <a:ea typeface="宋体" panose="02010600030101010101" pitchFamily="2" charset="-122"/>
                <a:sym typeface="+mn-ea"/>
              </a:rPr>
              <a:t>罗子初</a:t>
            </a:r>
            <a:endParaRPr sz="4000">
              <a:latin typeface="Times New Roman" panose="02020603050405020304" charset="0"/>
              <a:ea typeface="宋体" panose="02010600030101010101" pitchFamily="2" charset="-122"/>
            </a:endParaRPr>
          </a:p>
        </p:txBody>
      </p:sp>
      <p:sp>
        <p:nvSpPr>
          <p:cNvPr id="209" name="Author_ClaireJ"/>
          <p:cNvSpPr txBox="1"/>
          <p:nvPr/>
        </p:nvSpPr>
        <p:spPr>
          <a:xfrm>
            <a:off x="9415377" y="10002624"/>
            <a:ext cx="3093085" cy="716915"/>
          </a:xfrm>
          <a:prstGeom prst="rect">
            <a:avLst/>
          </a:prstGeom>
          <a:ln w="12700">
            <a:miter lim="400000"/>
          </a:ln>
        </p:spPr>
        <p:txBody>
          <a:bodyPr wrap="none" lIns="50800" tIns="50800" rIns="50800" bIns="50800" anchor="ctr">
            <a:spAutoFit/>
          </a:bodyPr>
          <a:lstStyle>
            <a:lvl1pPr algn="l">
              <a:defRPr sz="2000" b="0">
                <a:solidFill>
                  <a:srgbClr val="203655"/>
                </a:solidFill>
                <a:latin typeface="Source Han Sans CN Bold Bold"/>
                <a:ea typeface="Source Han Sans CN Bold Bold"/>
                <a:cs typeface="Source Han Sans CN Bold Bold"/>
                <a:sym typeface="Source Han Sans CN Bold Bold"/>
              </a:defRPr>
            </a:lvl1pPr>
          </a:lstStyle>
          <a:p>
            <a:r>
              <a:rPr lang="zh-CN" sz="4000">
                <a:latin typeface="Times New Roman" panose="02020603050405020304" charset="0"/>
                <a:ea typeface="宋体" panose="02010600030101010101" pitchFamily="2" charset="-122"/>
                <a:cs typeface="Times New Roman" panose="02020603050405020304" charset="0"/>
              </a:rPr>
              <a:t>现职位：</a:t>
            </a:r>
            <a:r>
              <a:rPr lang="en-US" altLang="zh-CN" sz="4000">
                <a:latin typeface="Times New Roman" panose="02020603050405020304" charset="0"/>
                <a:ea typeface="宋体" panose="02010600030101010101" pitchFamily="2" charset="-122"/>
                <a:cs typeface="Times New Roman" panose="02020603050405020304" charset="0"/>
              </a:rPr>
              <a:t>P2-2</a:t>
            </a:r>
            <a:endParaRPr lang="en-US" altLang="zh-CN" sz="4000">
              <a:latin typeface="Times New Roman" panose="02020603050405020304" charset="0"/>
              <a:ea typeface="宋体" panose="02010600030101010101" pitchFamily="2" charset="-122"/>
              <a:cs typeface="Times New Roman" panose="02020603050405020304" charset="0"/>
            </a:endParaRPr>
          </a:p>
        </p:txBody>
      </p:sp>
      <p:sp>
        <p:nvSpPr>
          <p:cNvPr id="211" name="哔哩哔哩"/>
          <p:cNvSpPr txBox="1"/>
          <p:nvPr/>
        </p:nvSpPr>
        <p:spPr>
          <a:xfrm>
            <a:off x="8354885" y="4808529"/>
            <a:ext cx="7900111" cy="2564805"/>
          </a:xfrm>
          <a:prstGeom prst="rect">
            <a:avLst/>
          </a:prstGeom>
          <a:ln w="12700">
            <a:miter lim="400000"/>
          </a:ln>
        </p:spPr>
        <p:txBody>
          <a:bodyPr wrap="none" lIns="50800" tIns="50800" rIns="50800" bIns="50800" anchor="ctr">
            <a:spAutoFit/>
          </a:bodyPr>
          <a:lstStyle>
            <a:lvl1pPr algn="l">
              <a:defRPr sz="16000" b="0" spc="-799">
                <a:ln w="20319">
                  <a:solidFill>
                    <a:srgbClr val="23ADE5"/>
                  </a:solidFill>
                </a:ln>
                <a:noFill/>
                <a:latin typeface="Source Han Sans CN Bold Bold"/>
                <a:ea typeface="Source Han Sans CN Bold Bold"/>
                <a:cs typeface="Source Han Sans CN Bold Bold"/>
                <a:sym typeface="Source Han Sans CN Bold Bold"/>
              </a:defRPr>
            </a:lvl1pPr>
          </a:lstStyle>
          <a:p>
            <a:r>
              <a:rPr lang="zh-CN" altLang="en-US" dirty="0"/>
              <a:t>个人介绍</a:t>
            </a:r>
            <a:endParaRPr dirty="0"/>
          </a:p>
        </p:txBody>
      </p:sp>
      <p:sp>
        <p:nvSpPr>
          <p:cNvPr id="212" name="////////   演示文稿模板"/>
          <p:cNvSpPr txBox="1"/>
          <p:nvPr/>
        </p:nvSpPr>
        <p:spPr>
          <a:xfrm>
            <a:off x="13278245" y="7523161"/>
            <a:ext cx="2047875" cy="301625"/>
          </a:xfrm>
          <a:prstGeom prst="rect">
            <a:avLst/>
          </a:prstGeom>
          <a:ln w="12700">
            <a:miter lim="400000"/>
          </a:ln>
        </p:spPr>
        <p:txBody>
          <a:bodyPr wrap="none" lIns="50800" tIns="50800" rIns="50800" bIns="50800" anchor="b">
            <a:spAutoFit/>
          </a:bodyPr>
          <a:lstStyle/>
          <a:p>
            <a:pPr algn="l">
              <a:defRPr sz="2000" b="0" spc="19" baseline="-20000">
                <a:solidFill>
                  <a:srgbClr val="FFFFFF"/>
                </a:solidFill>
                <a:latin typeface="Source Han Sans CN Bold Bold"/>
                <a:ea typeface="Source Han Sans CN Bold Bold"/>
                <a:cs typeface="Source Han Sans CN Bold Bold"/>
                <a:sym typeface="Source Han Sans CN Bold Bold"/>
              </a:defRPr>
            </a:pPr>
            <a:r>
              <a:rPr>
                <a:solidFill>
                  <a:srgbClr val="FFFFFF">
                    <a:alpha val="57000"/>
                  </a:srgbClr>
                </a:solidFill>
              </a:rPr>
              <a:t>//////// </a:t>
            </a:r>
            <a:r>
              <a:t>  </a:t>
            </a:r>
            <a:r>
              <a:rPr spc="600"/>
              <a:t>演示文稿</a:t>
            </a:r>
            <a:endParaRPr spc="600"/>
          </a:p>
        </p:txBody>
      </p:sp>
      <p:sp>
        <p:nvSpPr>
          <p:cNvPr id="3" name="Author_ClaireJ"/>
          <p:cNvSpPr txBox="1"/>
          <p:nvPr/>
        </p:nvSpPr>
        <p:spPr>
          <a:xfrm>
            <a:off x="9415377" y="11118319"/>
            <a:ext cx="6197600" cy="716915"/>
          </a:xfrm>
          <a:prstGeom prst="rect">
            <a:avLst/>
          </a:prstGeom>
          <a:ln w="12700">
            <a:miter lim="400000"/>
          </a:ln>
        </p:spPr>
        <p:txBody>
          <a:bodyPr wrap="none" lIns="50800" tIns="50800" rIns="50800" bIns="50800" anchor="ctr">
            <a:spAutoFit/>
          </a:bodyPr>
          <a:lstStyle>
            <a:lvl1pPr algn="l">
              <a:defRPr sz="2000" b="0">
                <a:solidFill>
                  <a:srgbClr val="203655"/>
                </a:solidFill>
                <a:latin typeface="Source Han Sans CN Bold Bold"/>
                <a:ea typeface="Source Han Sans CN Bold Bold"/>
                <a:cs typeface="Source Han Sans CN Bold Bold"/>
                <a:sym typeface="Source Han Sans CN Bold Bold"/>
              </a:defRPr>
            </a:lvl1pPr>
          </a:lstStyle>
          <a:p>
            <a:pPr algn="l"/>
            <a:r>
              <a:rPr lang="zh-CN" sz="4000">
                <a:latin typeface="Times New Roman" panose="02020603050405020304" charset="0"/>
                <a:ea typeface="宋体" panose="02010600030101010101" pitchFamily="2" charset="-122"/>
              </a:rPr>
              <a:t>二级部门：</a:t>
            </a:r>
            <a:r>
              <a:rPr lang="en-US" altLang="zh-CN" sz="4000">
                <a:latin typeface="Times New Roman" panose="02020603050405020304" charset="0"/>
                <a:ea typeface="宋体" panose="02010600030101010101" pitchFamily="2" charset="-122"/>
              </a:rPr>
              <a:t>虚拟生态技术部</a:t>
            </a:r>
            <a:endParaRPr lang="en-US" altLang="zh-CN" sz="4000">
              <a:latin typeface="Times New Roman" panose="02020603050405020304" charset="0"/>
              <a:ea typeface="宋体" panose="02010600030101010101" pitchFamily="2" charset="-122"/>
            </a:endParaRPr>
          </a:p>
        </p:txBody>
      </p:sp>
      <p:sp>
        <p:nvSpPr>
          <p:cNvPr id="5" name="Author_ClaireJ"/>
          <p:cNvSpPr txBox="1"/>
          <p:nvPr/>
        </p:nvSpPr>
        <p:spPr>
          <a:xfrm>
            <a:off x="9415377" y="12234014"/>
            <a:ext cx="6197600" cy="716915"/>
          </a:xfrm>
          <a:prstGeom prst="rect">
            <a:avLst/>
          </a:prstGeom>
          <a:ln w="12700">
            <a:miter lim="400000"/>
          </a:ln>
        </p:spPr>
        <p:txBody>
          <a:bodyPr wrap="none" lIns="50800" tIns="50800" rIns="50800" bIns="50800" anchor="ctr">
            <a:spAutoFit/>
          </a:bodyPr>
          <a:lstStyle>
            <a:lvl1pPr algn="l">
              <a:defRPr sz="2000" b="0">
                <a:solidFill>
                  <a:srgbClr val="203655"/>
                </a:solidFill>
                <a:latin typeface="Source Han Sans CN Bold Bold"/>
                <a:ea typeface="Source Han Sans CN Bold Bold"/>
                <a:cs typeface="Source Han Sans CN Bold Bold"/>
                <a:sym typeface="Source Han Sans CN Bold Bold"/>
              </a:defRPr>
            </a:lvl1pPr>
          </a:lstStyle>
          <a:p>
            <a:pPr algn="l"/>
            <a:r>
              <a:rPr lang="zh-CN" sz="4000">
                <a:latin typeface="Times New Roman" panose="02020603050405020304" charset="0"/>
                <a:ea typeface="宋体" panose="02010600030101010101" pitchFamily="2" charset="-122"/>
              </a:rPr>
              <a:t>现任岗位：</a:t>
            </a:r>
            <a:r>
              <a:rPr lang="en-US" altLang="zh-CN" sz="4000">
                <a:latin typeface="Times New Roman" panose="02020603050405020304" charset="0"/>
                <a:ea typeface="宋体" panose="02010600030101010101" pitchFamily="2" charset="-122"/>
              </a:rPr>
              <a:t>高级开发工程师</a:t>
            </a:r>
            <a:endParaRPr lang="en-US" altLang="zh-CN" sz="4000">
              <a:latin typeface="Times New Roman" panose="02020603050405020304" charset="0"/>
              <a:ea typeface="宋体" panose="02010600030101010101" pitchFamily="2"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60650" cy="610298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微软雅黑" panose="020B0503020204020204" charset="-122"/>
                <a:ea typeface="微软雅黑" panose="020B0503020204020204" charset="-122"/>
                <a:cs typeface="微软雅黑" panose="020B0503020204020204" charset="-122"/>
                <a:sym typeface="+mn-ea"/>
              </a:rPr>
              <a:t>pc</a:t>
            </a:r>
            <a:r>
              <a:rPr>
                <a:solidFill>
                  <a:schemeClr val="bg2"/>
                </a:solidFill>
                <a:latin typeface="微软雅黑" panose="020B0503020204020204" charset="-122"/>
                <a:ea typeface="微软雅黑" panose="020B0503020204020204" charset="-122"/>
                <a:cs typeface="微软雅黑" panose="020B0503020204020204" charset="-122"/>
                <a:sym typeface="汉仪晓波花月圆W"/>
              </a:rPr>
              <a:t>端</a:t>
            </a:r>
            <a:r>
              <a:rPr>
                <a:solidFill>
                  <a:schemeClr val="bg2"/>
                </a:solidFill>
                <a:latin typeface="微软雅黑" panose="020B0503020204020204" charset="-122"/>
                <a:ea typeface="微软雅黑" panose="020B0503020204020204" charset="-122"/>
                <a:cs typeface="微软雅黑" panose="020B0503020204020204" charset="-122"/>
                <a:sym typeface="+mn-ea"/>
              </a:rPr>
              <a:t>3d</a:t>
            </a:r>
            <a:r>
              <a:rPr lang="zh-CN">
                <a:solidFill>
                  <a:schemeClr val="bg2"/>
                </a:solidFill>
                <a:latin typeface="微软雅黑" panose="020B0503020204020204" charset="-122"/>
                <a:ea typeface="微软雅黑" panose="020B0503020204020204" charset="-122"/>
                <a:cs typeface="微软雅黑" panose="020B0503020204020204" charset="-122"/>
                <a:sym typeface="汉仪晓波花月圆W"/>
              </a:rPr>
              <a:t>面捕</a:t>
            </a:r>
            <a:endParaRPr lang="en-US" altLang="zh-CN" dirty="0">
              <a:solidFill>
                <a:schemeClr val="bg2"/>
              </a:solidFill>
              <a:latin typeface="微软雅黑" panose="020B0503020204020204" charset="-122"/>
              <a:ea typeface="微软雅黑" panose="020B0503020204020204" charset="-122"/>
              <a:cs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PC</a:t>
            </a:r>
            <a:r>
              <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端</a:t>
            </a:r>
            <a:r>
              <a:rPr lang="en-US" altLang="zh-CN"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ZSTAR</a:t>
            </a:r>
            <a:r>
              <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小</a:t>
            </a:r>
            <a:r>
              <a:rPr lang="en-US" altLang="zh-CN"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K</a:t>
            </a: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移动虚拟</a:t>
            </a:r>
            <a:r>
              <a:rPr lang="en-US" altLang="zh-CN"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2D</a:t>
            </a: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和</a:t>
            </a:r>
            <a:r>
              <a:rPr lang="en-US" altLang="zh-CN"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2D</a:t>
            </a: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虚拟摄像头</a:t>
            </a:r>
            <a:endParaRPr lang="zh-CN" altLang="en-US" sz="2800"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面捕引擎与驱动框架</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527240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 Unity Capture 是一个Windows DirectShow过滤器，允许您将渲染的相机直接流式传输到另一个应用程序。更简单地说，它本质上是让Unity在Windows上模拟一个显示渲染相机的网络摄像头设备。</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    它在中型PC上支持 60FPS的无延迟 1080p，并且可以在速度更快的PC上处理 4K分辨率。它还支持在接收支持它的应用程序（如OBS）时捕获多个摄像头和 alpha通道（透明度）</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8956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latin typeface="Times New Roman" panose="02020603050405020304" charset="0"/>
                <a:ea typeface="宋体" panose="02010600030101010101" pitchFamily="2" charset="-122"/>
              </a:rPr>
              <a:t>虚拟摄像头</a:t>
            </a:r>
            <a:endParaRPr lang="zh-CN" altLang="en-US" sz="4400" dirty="0">
              <a:latin typeface="Times New Roman" panose="02020603050405020304" charset="0"/>
              <a:ea typeface="宋体" panose="02010600030101010101" pitchFamily="2" charset="-122"/>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zh-CN" altLang="en-US" sz="9600" dirty="0">
                <a:solidFill>
                  <a:schemeClr val="tx1">
                    <a:lumMod val="95000"/>
                    <a:lumOff val="5000"/>
                  </a:schemeClr>
                </a:solidFill>
              </a:rPr>
              <a:t>虚拟</a:t>
            </a:r>
            <a:r>
              <a:rPr lang="zh-CN" altLang="en-US" sz="9600" dirty="0">
                <a:solidFill>
                  <a:schemeClr val="tx1">
                    <a:lumMod val="95000"/>
                    <a:lumOff val="5000"/>
                  </a:schemeClr>
                </a:solidFill>
              </a:rPr>
              <a:t>摄像头</a:t>
            </a:r>
            <a:endParaRPr lang="zh-CN" altLang="en-US" sz="9600" dirty="0">
              <a:solidFill>
                <a:schemeClr val="tx1">
                  <a:lumMod val="95000"/>
                  <a:lumOff val="5000"/>
                </a:schemeClr>
              </a:solidFill>
            </a:endParaRPr>
          </a:p>
        </p:txBody>
      </p:sp>
      <p:pic>
        <p:nvPicPr>
          <p:cNvPr id="106" name="图片 105"/>
          <p:cNvPicPr/>
          <p:nvPr/>
        </p:nvPicPr>
        <p:blipFill>
          <a:blip r:embed="rId3"/>
          <a:stretch>
            <a:fillRect/>
          </a:stretch>
        </p:blipFill>
        <p:spPr>
          <a:xfrm>
            <a:off x="3561715" y="5840095"/>
            <a:ext cx="9137015" cy="4006215"/>
          </a:xfrm>
          <a:prstGeom prst="rect">
            <a:avLst/>
          </a:prstGeom>
          <a:noFill/>
          <a:ln w="9525">
            <a:noFill/>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730500" cy="539496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微软雅黑" panose="020B0503020204020204" charset="-122"/>
                <a:ea typeface="微软雅黑" panose="020B0503020204020204" charset="-122"/>
                <a:cs typeface="微软雅黑" panose="020B0503020204020204" charset="-122"/>
                <a:sym typeface="+mn-ea"/>
              </a:rPr>
              <a:t>pc</a:t>
            </a:r>
            <a:r>
              <a:rPr>
                <a:solidFill>
                  <a:schemeClr val="bg2"/>
                </a:solidFill>
                <a:latin typeface="微软雅黑" panose="020B0503020204020204" charset="-122"/>
                <a:ea typeface="微软雅黑" panose="020B0503020204020204" charset="-122"/>
                <a:cs typeface="微软雅黑" panose="020B0503020204020204" charset="-122"/>
                <a:sym typeface="汉仪晓波花月圆W"/>
              </a:rPr>
              <a:t>端</a:t>
            </a:r>
            <a:r>
              <a:rPr>
                <a:solidFill>
                  <a:schemeClr val="bg2"/>
                </a:solidFill>
                <a:latin typeface="微软雅黑" panose="020B0503020204020204" charset="-122"/>
                <a:ea typeface="微软雅黑" panose="020B0503020204020204" charset="-122"/>
                <a:cs typeface="微软雅黑" panose="020B0503020204020204" charset="-122"/>
                <a:sym typeface="+mn-ea"/>
              </a:rPr>
              <a:t>3d</a:t>
            </a:r>
            <a:r>
              <a:rPr lang="zh-CN">
                <a:solidFill>
                  <a:schemeClr val="bg2"/>
                </a:solidFill>
                <a:latin typeface="微软雅黑" panose="020B0503020204020204" charset="-122"/>
                <a:ea typeface="微软雅黑" panose="020B0503020204020204" charset="-122"/>
                <a:cs typeface="微软雅黑" panose="020B0503020204020204" charset="-122"/>
                <a:sym typeface="汉仪晓波花月圆W"/>
              </a:rPr>
              <a:t>面捕</a:t>
            </a:r>
            <a:endParaRPr lang="en-US" altLang="zh-CN" dirty="0">
              <a:solidFill>
                <a:schemeClr val="bg2"/>
              </a:solidFill>
              <a:latin typeface="微软雅黑" panose="020B0503020204020204" charset="-122"/>
              <a:ea typeface="微软雅黑" panose="020B0503020204020204" charset="-122"/>
              <a:cs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PC</a:t>
            </a:r>
            <a:r>
              <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端</a:t>
            </a:r>
            <a:r>
              <a:rPr lang="en-US" altLang="zh-CN"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ZSTAR</a:t>
            </a:r>
            <a:r>
              <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dirty="0" err="1">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小</a:t>
            </a:r>
            <a:r>
              <a:rPr lang="en-US" altLang="zh-CN"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K</a:t>
            </a: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移动虚拟</a:t>
            </a:r>
            <a:r>
              <a:rPr lang="en-US" altLang="zh-CN"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2D</a:t>
            </a: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和</a:t>
            </a:r>
            <a:r>
              <a:rPr lang="en-US" altLang="zh-CN"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2D</a:t>
            </a: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rPr>
              <a:t>虚拟摄像头</a:t>
            </a:r>
            <a:endParaRPr lang="zh-CN" altLang="en-US" dirty="0">
              <a:solidFill>
                <a:schemeClr val="bg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面捕引擎与驱动框架</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527240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目前市场上有较多面捕动捕的方案</a:t>
            </a:r>
            <a:r>
              <a:rPr 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为了方便切换面捕动捕的方案。所以有了</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CaptureFramework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的出现。</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目前 VRM、Live2D、小K 和 AR 头套等模型的面动捕驱动都是做在了项目里，不方便不同项目的代码共用以及驱动迭代。为了达到这个目的，并且方便以后添加新的模型驱动，</a:t>
            </a:r>
            <a:r>
              <a:rPr 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所以有了</a:t>
            </a: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 ModelDriverFramework 架构</a:t>
            </a:r>
            <a:r>
              <a:rPr 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的出现</a:t>
            </a: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我和</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踏浪</a:t>
            </a:r>
            <a:r>
              <a:rPr 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一起设计实</a:t>
            </a:r>
            <a:r>
              <a:rPr 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现此方案</a:t>
            </a:r>
            <a:r>
              <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1308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t>面捕引擎与驱动</a:t>
            </a:r>
            <a:r>
              <a:rPr lang="zh-CN" altLang="en-US" sz="4400" dirty="0"/>
              <a:t>框架</a:t>
            </a:r>
            <a:endParaRPr lang="zh-CN" altLang="en-US" sz="4400"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zh-CN" altLang="en-US" sz="9600" dirty="0">
                <a:solidFill>
                  <a:schemeClr val="tx1">
                    <a:lumMod val="95000"/>
                    <a:lumOff val="5000"/>
                  </a:schemeClr>
                </a:solidFill>
              </a:rPr>
              <a:t>面捕引擎与驱动</a:t>
            </a:r>
            <a:r>
              <a:rPr lang="zh-CN" altLang="en-US" sz="9600" dirty="0">
                <a:solidFill>
                  <a:schemeClr val="tx1">
                    <a:lumMod val="95000"/>
                    <a:lumOff val="5000"/>
                  </a:schemeClr>
                </a:solidFill>
              </a:rPr>
              <a:t>框架</a:t>
            </a:r>
            <a:endParaRPr lang="zh-CN" altLang="en-US" sz="9600" dirty="0">
              <a:solidFill>
                <a:schemeClr val="tx1">
                  <a:lumMod val="95000"/>
                  <a:lumOff val="5000"/>
                </a:schemeClr>
              </a:solidFill>
            </a:endParaRPr>
          </a:p>
        </p:txBody>
      </p:sp>
      <p:pic>
        <p:nvPicPr>
          <p:cNvPr id="2" name="图片 1" descr="移动端Capture和Driver架构图Aphla"/>
          <p:cNvPicPr>
            <a:picLocks noChangeAspect="1"/>
          </p:cNvPicPr>
          <p:nvPr/>
        </p:nvPicPr>
        <p:blipFill>
          <a:blip r:embed="rId3"/>
          <a:stretch>
            <a:fillRect/>
          </a:stretch>
        </p:blipFill>
        <p:spPr>
          <a:xfrm>
            <a:off x="3979545" y="5205095"/>
            <a:ext cx="8193405" cy="4900295"/>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03500" cy="591820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Times New Roman" panose="02020603050405020304" charset="0"/>
                <a:ea typeface="宋体" panose="02010600030101010101" pitchFamily="2" charset="-122"/>
                <a:cs typeface="Times New Roman" panose="02020603050405020304" charset="0"/>
                <a:sym typeface="+mn-ea"/>
              </a:rPr>
              <a:t>pc</a:t>
            </a:r>
            <a:r>
              <a:rPr>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端</a:t>
            </a:r>
            <a:r>
              <a:rPr>
                <a:solidFill>
                  <a:schemeClr val="bg2"/>
                </a:solidFill>
                <a:latin typeface="Times New Roman" panose="02020603050405020304" charset="0"/>
                <a:ea typeface="宋体" panose="02010600030101010101" pitchFamily="2" charset="-122"/>
                <a:cs typeface="Times New Roman" panose="02020603050405020304" charset="0"/>
                <a:sym typeface="+mn-ea"/>
              </a:rPr>
              <a:t>3d</a:t>
            </a:r>
            <a:r>
              <a:rPr lang="zh-CN">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面捕</a:t>
            </a:r>
            <a:endParaRPr lang="en-US" altLang="zh-CN" dirty="0">
              <a:solidFill>
                <a:schemeClr val="bg2"/>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a:t>
            </a: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ZSTAR</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小</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K</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移动虚拟</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和</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虚拟摄像头</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微软雅黑" panose="020B0503020204020204" charset="-122"/>
                <a:sym typeface="微软雅黑" panose="020B0503020204020204" charset="-122"/>
              </a:rPr>
              <a:t>面捕引擎与驱动框架</a:t>
            </a:r>
            <a:endParaRPr lang="zh-CN" altLang="en-US" dirty="0">
              <a:solidFill>
                <a:schemeClr val="bg2"/>
              </a:solidFill>
              <a:latin typeface="Times New Roman" panose="02020603050405020304" charset="0"/>
              <a:ea typeface="宋体" panose="02010600030101010101" pitchFamily="2"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atin typeface="Times New Roman" panose="02020603050405020304" charset="0"/>
                <a:ea typeface="宋体" panose="02010600030101010101" pitchFamily="2" charset="-122"/>
                <a:cs typeface="Times New Roman" panose="02020603050405020304" charset="0"/>
                <a:sym typeface="+mn-ea"/>
              </a:rPr>
              <a:t>基础</a:t>
            </a:r>
            <a:r>
              <a:rPr lang="en-US" altLang="zh-CN">
                <a:latin typeface="Times New Roman" panose="02020603050405020304" charset="0"/>
                <a:ea typeface="宋体" panose="02010600030101010101" pitchFamily="2" charset="-122"/>
                <a:cs typeface="Times New Roman" panose="02020603050405020304" charset="0"/>
                <a:sym typeface="+mn-ea"/>
              </a:rPr>
              <a:t>BS</a:t>
            </a:r>
            <a:r>
              <a:rPr lang="zh-CN" altLang="en-US">
                <a:latin typeface="Times New Roman" panose="02020603050405020304" charset="0"/>
                <a:ea typeface="宋体" panose="02010600030101010101" pitchFamily="2" charset="-122"/>
                <a:cs typeface="Times New Roman" panose="02020603050405020304" charset="0"/>
                <a:sym typeface="+mn-ea"/>
              </a:rPr>
              <a:t>推导特殊表情</a:t>
            </a:r>
            <a:endParaRPr lang="zh-CN" altLang="en-US" dirty="0">
              <a:solidFill>
                <a:schemeClr val="bg2"/>
              </a:solidFill>
              <a:latin typeface="Times New Roman" panose="02020603050405020304" charset="0"/>
              <a:ea typeface="宋体" panose="02010600030101010101" pitchFamily="2"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chemeClr val="tx1"/>
              </a:solidFill>
              <a:latin typeface="Times New Roman" panose="02020603050405020304" charset="0"/>
              <a:ea typeface="宋体" panose="02010600030101010101" pitchFamily="2"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4017624" y="6493167"/>
            <a:ext cx="8897881" cy="527240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背景是移动端</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Zstar</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因为美颜的需求，使用的是商汤的面捕引擎，但是因为商汤没有提供特殊表情，只提供了一些基础</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bs</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。所以需要基础</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bs</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推导特殊表情，推演更贴合的</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bs</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和其权重影响的特殊表情</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bs</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的相关因素。</a:t>
            </a:r>
            <a:endPar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sz="2800"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解决方案：</a:t>
            </a:r>
            <a:endParaRPr sz="2800"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gn="just">
              <a:lnSpc>
                <a:spcPct val="150000"/>
              </a:lnSpc>
              <a:defRPr sz="1200">
                <a:solidFill>
                  <a:srgbClr val="333F50"/>
                </a:solidFill>
              </a:defRPr>
            </a:pP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首先记录移动端的数据，然后在</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pc</a:t>
            </a:r>
            <a:r>
              <a:rPr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端进行调试和测试，最后编写关于特殊表情与基准表情之间关系权重的可视化调试工具</a:t>
            </a:r>
            <a:r>
              <a:rPr lang="en-US" altLang="zh-CN"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sz="2800" dirty="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4017624" y="48070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25526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latin typeface="Times New Roman" panose="02020603050405020304" charset="0"/>
                <a:ea typeface="宋体" panose="02010600030101010101" pitchFamily="2" charset="-122"/>
                <a:cs typeface="Times New Roman" panose="02020603050405020304" charset="0"/>
              </a:rPr>
              <a:t>基础</a:t>
            </a:r>
            <a:r>
              <a:rPr lang="en-US" altLang="zh-CN" sz="4400" dirty="0">
                <a:latin typeface="Times New Roman" panose="02020603050405020304" charset="0"/>
                <a:ea typeface="宋体" panose="02010600030101010101" pitchFamily="2" charset="-122"/>
                <a:cs typeface="Times New Roman" panose="02020603050405020304" charset="0"/>
              </a:rPr>
              <a:t>BS</a:t>
            </a:r>
            <a:r>
              <a:rPr lang="zh-CN" altLang="en-US" sz="4400" dirty="0">
                <a:latin typeface="Times New Roman" panose="02020603050405020304" charset="0"/>
                <a:ea typeface="宋体" panose="02010600030101010101" pitchFamily="2" charset="-122"/>
                <a:cs typeface="Times New Roman" panose="02020603050405020304" charset="0"/>
              </a:rPr>
              <a:t>推导特殊表情</a:t>
            </a:r>
            <a:endParaRPr lang="zh-CN" altLang="en-US" sz="4400" dirty="0">
              <a:latin typeface="Times New Roman" panose="02020603050405020304" charset="0"/>
              <a:ea typeface="宋体" panose="02010600030101010101" pitchFamily="2" charset="-122"/>
              <a:cs typeface="Times New Roman" panose="02020603050405020304" charset="0"/>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基础</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BS</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推导特殊表情</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112" name="图片 111"/>
          <p:cNvPicPr/>
          <p:nvPr/>
        </p:nvPicPr>
        <p:blipFill>
          <a:blip r:embed="rId3"/>
          <a:stretch>
            <a:fillRect/>
          </a:stretch>
        </p:blipFill>
        <p:spPr>
          <a:xfrm>
            <a:off x="9101773" y="4756150"/>
            <a:ext cx="4238625" cy="6400800"/>
          </a:xfrm>
          <a:prstGeom prst="rect">
            <a:avLst/>
          </a:prstGeom>
          <a:noFill/>
          <a:ln w="9525">
            <a:noFill/>
          </a:ln>
        </p:spPr>
      </p:pic>
      <p:pic>
        <p:nvPicPr>
          <p:cNvPr id="326" name="图片 8" descr="图片 8"/>
          <p:cNvPicPr>
            <a:picLocks noChangeAspect="1"/>
          </p:cNvPicPr>
          <p:nvPr/>
        </p:nvPicPr>
        <p:blipFill>
          <a:blip r:embed="rId4"/>
          <a:stretch>
            <a:fillRect/>
          </a:stretch>
        </p:blipFill>
        <p:spPr>
          <a:xfrm>
            <a:off x="3070225" y="7111365"/>
            <a:ext cx="5578475" cy="4045585"/>
          </a:xfrm>
          <a:prstGeom prst="rect">
            <a:avLst/>
          </a:prstGeom>
          <a:ln w="12700">
            <a:miter lim="400000"/>
            <a:headEnd/>
            <a:tailEnd/>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A2D5"/>
        </a:solidFill>
        <a:effectLst/>
      </p:bgPr>
    </p:bg>
    <p:spTree>
      <p:nvGrpSpPr>
        <p:cNvPr id="1" name=""/>
        <p:cNvGrpSpPr/>
        <p:nvPr/>
      </p:nvGrpSpPr>
      <p:grpSpPr>
        <a:xfrm>
          <a:off x="0" y="0"/>
          <a:ext cx="0" cy="0"/>
          <a:chOff x="0" y="0"/>
          <a:chExt cx="0" cy="0"/>
        </a:xfrm>
      </p:grpSpPr>
      <p:sp>
        <p:nvSpPr>
          <p:cNvPr id="156" name="封面样式"/>
          <p:cNvSpPr txBox="1"/>
          <p:nvPr/>
        </p:nvSpPr>
        <p:spPr>
          <a:xfrm>
            <a:off x="1226030" y="3199627"/>
            <a:ext cx="13492476" cy="2672526"/>
          </a:xfrm>
          <a:prstGeom prst="rect">
            <a:avLst/>
          </a:prstGeom>
          <a:ln w="12700">
            <a:miter lim="400000"/>
          </a:ln>
        </p:spPr>
        <p:txBody>
          <a:bodyPr wrap="non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16700" dirty="0"/>
              <a:t>三</a:t>
            </a:r>
            <a:r>
              <a:rPr lang="en-US" altLang="zh-CN" sz="16700" dirty="0"/>
              <a:t>.</a:t>
            </a:r>
            <a:r>
              <a:rPr lang="zh-CN" altLang="en-US" sz="16700" dirty="0"/>
              <a:t>总结与展望</a:t>
            </a:r>
            <a:endParaRPr lang="zh-CN" altLang="en-US" sz="16700" dirty="0"/>
          </a:p>
        </p:txBody>
      </p:sp>
      <p:sp>
        <p:nvSpPr>
          <p:cNvPr id="157" name="Cover style"/>
          <p:cNvSpPr txBox="1"/>
          <p:nvPr/>
        </p:nvSpPr>
        <p:spPr>
          <a:xfrm>
            <a:off x="1226030" y="7111167"/>
            <a:ext cx="2482850" cy="3794760"/>
          </a:xfrm>
          <a:prstGeom prst="rect">
            <a:avLst/>
          </a:prstGeom>
          <a:ln w="12700">
            <a:miter lim="400000"/>
          </a:ln>
        </p:spPr>
        <p:txBody>
          <a:bodyPr wrap="non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展望</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总结</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 name="线条"/>
          <p:cNvSpPr/>
          <p:nvPr/>
        </p:nvSpPr>
        <p:spPr>
          <a:xfrm>
            <a:off x="10171" y="6099341"/>
            <a:ext cx="11611668" cy="1"/>
          </a:xfrm>
          <a:prstGeom prst="line">
            <a:avLst/>
          </a:prstGeom>
          <a:ln w="50800">
            <a:solidFill>
              <a:srgbClr val="FFFFFF">
                <a:alpha val="3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159" name="图像" descr="图像"/>
          <p:cNvPicPr>
            <a:picLocks noChangeAspect="1"/>
          </p:cNvPicPr>
          <p:nvPr/>
        </p:nvPicPr>
        <p:blipFill>
          <a:blip r:embed="rId1">
            <a:alphaModFix amt="8138"/>
          </a:blip>
          <a:stretch>
            <a:fillRect/>
          </a:stretch>
        </p:blipFill>
        <p:spPr>
          <a:xfrm>
            <a:off x="13365015" y="420136"/>
            <a:ext cx="13111041" cy="12527604"/>
          </a:xfrm>
          <a:prstGeom prst="rect">
            <a:avLst/>
          </a:prstGeom>
          <a:ln w="12700">
            <a:miter lim="400000"/>
            <a:headEnd/>
            <a:tailEnd/>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7" name="成组"/>
          <p:cNvGrpSpPr/>
          <p:nvPr/>
        </p:nvGrpSpPr>
        <p:grpSpPr>
          <a:xfrm>
            <a:off x="0" y="0"/>
            <a:ext cx="24384001" cy="1651001"/>
            <a:chOff x="0" y="0"/>
            <a:chExt cx="24384000" cy="1651000"/>
          </a:xfrm>
        </p:grpSpPr>
        <p:sp>
          <p:nvSpPr>
            <p:cNvPr id="625"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626"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grpSp>
        <p:nvGrpSpPr>
          <p:cNvPr id="630" name="成组"/>
          <p:cNvGrpSpPr/>
          <p:nvPr/>
        </p:nvGrpSpPr>
        <p:grpSpPr>
          <a:xfrm>
            <a:off x="10171" y="13650456"/>
            <a:ext cx="24363658" cy="71462"/>
            <a:chOff x="0" y="-9210"/>
            <a:chExt cx="24363657" cy="71460"/>
          </a:xfrm>
        </p:grpSpPr>
        <p:sp>
          <p:nvSpPr>
            <p:cNvPr id="628"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629"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631"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632" name="章节标题"/>
          <p:cNvSpPr txBox="1"/>
          <p:nvPr/>
        </p:nvSpPr>
        <p:spPr>
          <a:xfrm>
            <a:off x="3846867" y="373962"/>
            <a:ext cx="1117600" cy="71691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atin typeface="Times New Roman" panose="02020603050405020304" charset="0"/>
                <a:ea typeface="宋体" panose="02010600030101010101" pitchFamily="2" charset="-122"/>
              </a:rPr>
              <a:t>展望</a:t>
            </a:r>
            <a:endParaRPr lang="zh-CN">
              <a:latin typeface="Times New Roman" panose="02020603050405020304" charset="0"/>
              <a:ea typeface="宋体" panose="02010600030101010101" pitchFamily="2" charset="-122"/>
            </a:endParaRPr>
          </a:p>
        </p:txBody>
      </p:sp>
      <p:pic>
        <p:nvPicPr>
          <p:cNvPr id="634"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635"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
          <p:cNvSpPr txBox="1"/>
          <p:nvPr/>
        </p:nvSpPr>
        <p:spPr>
          <a:xfrm>
            <a:off x="5684520" y="4088765"/>
            <a:ext cx="11803380" cy="490283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a:lnSpc>
                <a:spcPct val="150000"/>
              </a:lnSpc>
            </a:pP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持续迭代基建技术，为业务更好的赋能</a:t>
            </a:r>
            <a:endPar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自研面部算法</a:t>
            </a:r>
            <a:endPar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1. 从1</a:t>
            </a:r>
            <a:r>
              <a:rPr 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5</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个bs增加到52个bs，丰富虚拟人物表情</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2. 从低延时，</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稳定性</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的角度出发优化滤波器</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MLive下载</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框架</a:t>
            </a:r>
            <a:endPar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1. </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扩展</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MLive</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下载框架新功能，比如</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断点续传。</a:t>
            </a:r>
            <a:endPar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自研</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通用面捕数据协议</a:t>
            </a:r>
            <a:endPar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1. 可以和美术商量，定义一套公司自己的命名规范和美术标准的bs协议</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a:t>
            </a:r>
            <a:endPar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p:txBody>
      </p:sp>
      <p:sp>
        <p:nvSpPr>
          <p:cNvPr id="636" name="重要标题"/>
          <p:cNvSpPr txBox="1"/>
          <p:nvPr/>
        </p:nvSpPr>
        <p:spPr>
          <a:xfrm>
            <a:off x="6357409" y="2710029"/>
            <a:ext cx="11107342" cy="993775"/>
          </a:xfrm>
          <a:prstGeom prst="rect">
            <a:avLst/>
          </a:prstGeom>
          <a:ln w="12700">
            <a:miter lim="400000"/>
          </a:ln>
        </p:spPr>
        <p:txBody>
          <a:bodyPr lIns="50800" tIns="50800" rIns="50800" bIns="50800" anchor="ctr">
            <a:spAutoFit/>
          </a:bodyPr>
          <a:lstStyle>
            <a:lvl1pPr>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t>展望</a:t>
            </a:r>
            <a:endParaRPr lang="zh-CN"/>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7" name="成组"/>
          <p:cNvGrpSpPr/>
          <p:nvPr/>
        </p:nvGrpSpPr>
        <p:grpSpPr>
          <a:xfrm>
            <a:off x="0" y="0"/>
            <a:ext cx="24384001" cy="1651001"/>
            <a:chOff x="0" y="0"/>
            <a:chExt cx="24384000" cy="1651000"/>
          </a:xfrm>
        </p:grpSpPr>
        <p:sp>
          <p:nvSpPr>
            <p:cNvPr id="625"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626"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grpSp>
        <p:nvGrpSpPr>
          <p:cNvPr id="630" name="成组"/>
          <p:cNvGrpSpPr/>
          <p:nvPr/>
        </p:nvGrpSpPr>
        <p:grpSpPr>
          <a:xfrm>
            <a:off x="10171" y="13650456"/>
            <a:ext cx="24363658" cy="71462"/>
            <a:chOff x="0" y="-9210"/>
            <a:chExt cx="24363657" cy="71460"/>
          </a:xfrm>
        </p:grpSpPr>
        <p:sp>
          <p:nvSpPr>
            <p:cNvPr id="628"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629"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631"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632" name="章节标题"/>
          <p:cNvSpPr txBox="1"/>
          <p:nvPr/>
        </p:nvSpPr>
        <p:spPr>
          <a:xfrm>
            <a:off x="3846867" y="373962"/>
            <a:ext cx="1117600" cy="71691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atin typeface="Times New Roman" panose="02020603050405020304" charset="0"/>
                <a:ea typeface="宋体" panose="02010600030101010101" pitchFamily="2" charset="-122"/>
              </a:rPr>
              <a:t>总结</a:t>
            </a:r>
            <a:endParaRPr lang="zh-CN">
              <a:latin typeface="Times New Roman" panose="02020603050405020304" charset="0"/>
              <a:ea typeface="宋体" panose="02010600030101010101" pitchFamily="2" charset="-122"/>
            </a:endParaRPr>
          </a:p>
        </p:txBody>
      </p:sp>
      <p:pic>
        <p:nvPicPr>
          <p:cNvPr id="634"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635"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
          <p:cNvSpPr txBox="1"/>
          <p:nvPr/>
        </p:nvSpPr>
        <p:spPr>
          <a:xfrm>
            <a:off x="6087110" y="4763135"/>
            <a:ext cx="13947140" cy="4302760"/>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a:lnSpc>
                <a:spcPct val="150000"/>
              </a:lnSpc>
            </a:pP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这段时间工作更多的是集中在自研面捕与第三方面捕在多端上的落地能力建设。</a:t>
            </a:r>
            <a:endPar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希望开发的技术架构不但能满足部门内长远的业务需求，并且在</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设计</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上</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高可用、高性能、可扩展性</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、可移植</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等核心技术指标，支撑</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虚拟面捕</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业务</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以及</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驱动业务模式创新。</a:t>
            </a:r>
            <a:endPar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业务支持方面，与产品保持持续</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的沟通，高效执行落地，在虚拟直播面捕领域创造业务价值。</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感谢公司提供这样的平台，感谢虚拟生态技术部提供这样难得的锻炼机会，让我在虚拟直播与面捕领域取得的进步。</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p:txBody>
      </p:sp>
      <p:sp>
        <p:nvSpPr>
          <p:cNvPr id="636" name="重要标题"/>
          <p:cNvSpPr txBox="1"/>
          <p:nvPr/>
        </p:nvSpPr>
        <p:spPr>
          <a:xfrm>
            <a:off x="6376459" y="2710029"/>
            <a:ext cx="11107342" cy="993775"/>
          </a:xfrm>
          <a:prstGeom prst="rect">
            <a:avLst/>
          </a:prstGeom>
          <a:ln w="12700">
            <a:miter lim="400000"/>
          </a:ln>
        </p:spPr>
        <p:txBody>
          <a:bodyPr lIns="50800" tIns="50800" rIns="50800" bIns="50800" anchor="ctr">
            <a:spAutoFit/>
          </a:bodyPr>
          <a:lstStyle>
            <a:lvl1pPr>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t>总结</a:t>
            </a:r>
            <a:endParaRPr lang="zh-CN"/>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3ADE5"/>
        </a:solidFill>
        <a:effectLst/>
      </p:bgPr>
    </p:bg>
    <p:spTree>
      <p:nvGrpSpPr>
        <p:cNvPr id="1" name=""/>
        <p:cNvGrpSpPr/>
        <p:nvPr/>
      </p:nvGrpSpPr>
      <p:grpSpPr>
        <a:xfrm>
          <a:off x="0" y="0"/>
          <a:ext cx="0" cy="0"/>
          <a:chOff x="0" y="0"/>
          <a:chExt cx="0" cy="0"/>
        </a:xfrm>
      </p:grpSpPr>
      <p:sp>
        <p:nvSpPr>
          <p:cNvPr id="423" name="图文混排"/>
          <p:cNvSpPr txBox="1"/>
          <p:nvPr/>
        </p:nvSpPr>
        <p:spPr>
          <a:xfrm>
            <a:off x="1226030" y="4685425"/>
            <a:ext cx="10261600" cy="3179445"/>
          </a:xfrm>
          <a:prstGeom prst="rect">
            <a:avLst/>
          </a:prstGeom>
          <a:ln w="12700">
            <a:miter lim="400000"/>
          </a:ln>
        </p:spPr>
        <p:txBody>
          <a:bodyPr wrap="non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dirty="0"/>
              <a:t>附录地址</a:t>
            </a:r>
            <a:endParaRPr lang="zh-CN" dirty="0"/>
          </a:p>
        </p:txBody>
      </p:sp>
      <p:sp>
        <p:nvSpPr>
          <p:cNvPr id="424" name="Text &amp; Graphics"/>
          <p:cNvSpPr txBox="1"/>
          <p:nvPr/>
        </p:nvSpPr>
        <p:spPr>
          <a:xfrm>
            <a:off x="1495741" y="7977516"/>
            <a:ext cx="9235519" cy="1025922"/>
          </a:xfrm>
          <a:prstGeom prst="rect">
            <a:avLst/>
          </a:prstGeom>
          <a:ln w="12700">
            <a:miter lim="400000"/>
          </a:ln>
        </p:spPr>
        <p:txBody>
          <a:bodyPr wrap="squar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r>
              <a:rPr>
                <a:solidFill>
                  <a:srgbClr val="50C4EB"/>
                </a:solidFill>
              </a:rPr>
              <a:t>Text &amp; Graphics</a:t>
            </a:r>
            <a:endParaRPr>
              <a:solidFill>
                <a:srgbClr val="50C4EB"/>
              </a:solidFill>
            </a:endParaRPr>
          </a:p>
        </p:txBody>
      </p:sp>
      <p:sp>
        <p:nvSpPr>
          <p:cNvPr id="425" name="线条"/>
          <p:cNvSpPr/>
          <p:nvPr/>
        </p:nvSpPr>
        <p:spPr>
          <a:xfrm>
            <a:off x="10171" y="7800125"/>
            <a:ext cx="11611668" cy="1"/>
          </a:xfrm>
          <a:prstGeom prst="line">
            <a:avLst/>
          </a:prstGeom>
          <a:ln w="50800">
            <a:solidFill>
              <a:srgbClr val="FFFFFF">
                <a:alpha val="3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426" name="图像" descr="图像"/>
          <p:cNvPicPr>
            <a:picLocks noChangeAspect="1"/>
          </p:cNvPicPr>
          <p:nvPr/>
        </p:nvPicPr>
        <p:blipFill>
          <a:blip r:embed="rId1">
            <a:alphaModFix amt="8138"/>
          </a:blip>
          <a:stretch>
            <a:fillRect/>
          </a:stretch>
        </p:blipFill>
        <p:spPr>
          <a:xfrm>
            <a:off x="13365015" y="420136"/>
            <a:ext cx="13111041" cy="12527604"/>
          </a:xfrm>
          <a:prstGeom prst="rect">
            <a:avLst/>
          </a:prstGeom>
          <a:ln w="12700">
            <a:miter lim="400000"/>
            <a:headEnd/>
            <a:tailEnd/>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7" name="成组"/>
          <p:cNvGrpSpPr/>
          <p:nvPr/>
        </p:nvGrpSpPr>
        <p:grpSpPr>
          <a:xfrm>
            <a:off x="0" y="0"/>
            <a:ext cx="24384001" cy="1651001"/>
            <a:chOff x="0" y="0"/>
            <a:chExt cx="24384000" cy="1651000"/>
          </a:xfrm>
        </p:grpSpPr>
        <p:sp>
          <p:nvSpPr>
            <p:cNvPr id="625"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626"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grpSp>
        <p:nvGrpSpPr>
          <p:cNvPr id="630" name="成组"/>
          <p:cNvGrpSpPr/>
          <p:nvPr/>
        </p:nvGrpSpPr>
        <p:grpSpPr>
          <a:xfrm>
            <a:off x="10171" y="13650456"/>
            <a:ext cx="24363658" cy="71462"/>
            <a:chOff x="0" y="-9210"/>
            <a:chExt cx="24363657" cy="71460"/>
          </a:xfrm>
        </p:grpSpPr>
        <p:sp>
          <p:nvSpPr>
            <p:cNvPr id="628"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629"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631"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632" name="章节标题"/>
          <p:cNvSpPr txBox="1"/>
          <p:nvPr/>
        </p:nvSpPr>
        <p:spPr>
          <a:xfrm>
            <a:off x="3846867" y="373962"/>
            <a:ext cx="2133600" cy="71691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atin typeface="Times New Roman" panose="02020603050405020304" charset="0"/>
                <a:ea typeface="宋体" panose="02010600030101010101" pitchFamily="2" charset="-122"/>
              </a:rPr>
              <a:t>附录</a:t>
            </a:r>
            <a:r>
              <a:rPr lang="zh-CN">
                <a:latin typeface="Times New Roman" panose="02020603050405020304" charset="0"/>
                <a:ea typeface="宋体" panose="02010600030101010101" pitchFamily="2" charset="-122"/>
              </a:rPr>
              <a:t>地址</a:t>
            </a:r>
            <a:endParaRPr lang="zh-CN">
              <a:latin typeface="Times New Roman" panose="02020603050405020304" charset="0"/>
              <a:ea typeface="宋体" panose="02010600030101010101" pitchFamily="2" charset="-122"/>
            </a:endParaRPr>
          </a:p>
        </p:txBody>
      </p:sp>
      <p:pic>
        <p:nvPicPr>
          <p:cNvPr id="634"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2" name="文本框 1"/>
          <p:cNvSpPr txBox="1"/>
          <p:nvPr/>
        </p:nvSpPr>
        <p:spPr>
          <a:xfrm>
            <a:off x="1677035" y="2793365"/>
            <a:ext cx="18803620" cy="3794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文档地址：</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Mediapipe面部数据文档：</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3" action="ppaction://hlinkfile"/>
              </a:rPr>
              <a:t>https://info.bilibili.co/pages/viewpage.action?pageId=404836611</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MLive资源下载框架缓存文档：</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4" action="ppaction://hlinkfile"/>
              </a:rPr>
              <a:t>https://info.bilibili.co/pages/viewpage.action?pageId=424320884</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不规范模型坐标轴的头部坐标轴自动矫正解决方案：</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5" action="ppaction://hlinkfile"/>
              </a:rPr>
              <a:t>https://info.bilibili.co/pages/viewpage.action?pageId=514170742</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UnityWebRequest中有关timeout的坑：</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6" action="ppaction://hlinkfile"/>
              </a:rPr>
              <a:t>https://info.bilibili.co/pages/viewpage.action?pageId=456797183</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BS推导特殊表情文档：</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7" action="ppaction://hlinkfile"/>
              </a:rPr>
              <a:t>https://info.bilibili.co/pages/viewpage.action?pageId=512712762</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CaptureFramework 架构说明：</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8" action="ppaction://hlinkfile"/>
              </a:rPr>
              <a:t>https://info.bilibili.co/pages/viewpage.action?pageId=412613227</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ModelDriverFramework 架构说明：</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9" action="ppaction://hlinkfile"/>
              </a:rPr>
              <a:t>https://info.bilibili.co/pages/viewpage.action?pageId=541953732</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p:txBody>
      </p:sp>
      <p:sp>
        <p:nvSpPr>
          <p:cNvPr id="4" name="文本框 3"/>
          <p:cNvSpPr txBox="1"/>
          <p:nvPr/>
        </p:nvSpPr>
        <p:spPr>
          <a:xfrm>
            <a:off x="1677035" y="6903403"/>
            <a:ext cx="13870940" cy="61029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项目地址：</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模型驱动</a:t>
            </a: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gitlab</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0" action="ppaction://hlinkfile"/>
              </a:rPr>
              <a:t>https://git.bilibili.co/live-unity/upm/capture-model-driver</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0" action="ppaction://hlinkfil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1" action="ppaction://hlinkfile"/>
              </a:rPr>
              <a:t>https://git.bilibili.co/live-unity/upm/capture-model-driver/model_driver_framework</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1" action="ppaction://hlinkfil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2" action="ppaction://hlinkfile"/>
              </a:rPr>
              <a:t>https://git.bilibili.co/live-unity/upm/capture-model-driver/xk_model_driver</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2" action="ppaction://hlinkfil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3" action="ppaction://hlinkfile"/>
              </a:rPr>
              <a:t>https://git.bilibili.co/live-unity/upm/capture-model-driver/vrm_model_driver</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3" action="ppaction://hlinkfile"/>
            </a:endParaRPr>
          </a:p>
          <a:p>
            <a:pPr marL="0" marR="0" indent="0" algn="l" defTabSz="825500" rtl="0" fontAlgn="auto" latinLnBrk="0" hangingPunct="0">
              <a:lnSpc>
                <a:spcPct val="100000"/>
              </a:lnSpc>
              <a:spcBef>
                <a:spcPts val="0"/>
              </a:spcBef>
              <a:spcAft>
                <a:spcPts val="0"/>
              </a:spcAft>
              <a:buClrTx/>
              <a:buSzTx/>
              <a:buFontTx/>
              <a:buNone/>
            </a:pPr>
            <a:r>
              <a:rPr lang="zh-CN" altLang="en-US"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hlinkClick r:id="rId14" action="ppaction://hlinkfile"/>
              </a:rPr>
              <a:t>https://git.bilibili.co/live-unity/upm/capture-model-driver/live2d_model_driver</a:t>
            </a:r>
            <a:endParaRPr lang="zh-CN" altLang="en-US"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面捕引擎框架</a:t>
            </a: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gitlab</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5" action="ppaction://hlinkfile"/>
              </a:rPr>
              <a:t>https://git.bilibili.co/live-unity/upm/capture_framework</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5" action="ppaction://hlinkfile"/>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MediapipeAdaptor gitlab</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6" action="ppaction://hlinkfile"/>
              </a:rPr>
              <a:t>https://git.bilibili.co/live-unity/upm/native_mediapipe_adaptor</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ARKitAdaptor gitlab</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7" action="ppaction://hlinkfile"/>
              </a:rPr>
              <a:t>https://git.bilibili.co/live-unity/upm/native_arkit_adaptor</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PC</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端虚拟</a:t>
            </a: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3D</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项目</a:t>
            </a: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 </a:t>
            </a:r>
            <a:r>
              <a:rPr lang="en-US" altLang="zh-CN"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rPr>
              <a:t>gitlab</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8" action="ppaction://hlinkfile"/>
              </a:rPr>
              <a:t>https://git.bilibili.co/live-unity/galaxy_studio</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8" action="ppaction://hlinkfile"/>
            </a:endParaRPr>
          </a:p>
          <a:p>
            <a:pPr marL="0" marR="0" indent="0" algn="l" defTabSz="825500" rtl="0" fontAlgn="auto" latinLnBrk="0" hangingPunct="0">
              <a:lnSpc>
                <a:spcPct val="100000"/>
              </a:lnSpc>
              <a:spcBef>
                <a:spcPts val="0"/>
              </a:spcBef>
              <a:spcAft>
                <a:spcPts val="0"/>
              </a:spcAft>
              <a:buClrTx/>
              <a:buSzTx/>
              <a:buFontTx/>
              <a:buNone/>
            </a:pPr>
            <a:r>
              <a:rPr lang="en-US" altLang="zh-CN"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rPr>
              <a:t>PC</a:t>
            </a:r>
            <a:r>
              <a:rPr lang="zh-CN" altLang="en-US"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rPr>
              <a:t>端</a:t>
            </a: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Zstar</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项目</a:t>
            </a: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 gitlab</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9" action="ppaction://hlinkfile"/>
              </a:rPr>
              <a:t>https://git.bilibili.co/live-unity/zstar_studio</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9" action="ppaction://hlinkfil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移动</a:t>
            </a:r>
            <a:r>
              <a:rPr lang="zh-CN" altLang="en-US"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rPr>
              <a:t>端</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虚拟</a:t>
            </a: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2D,3D</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en-US" altLang="zh-CN"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Zstar</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项目：</a:t>
            </a:r>
            <a:r>
              <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20" action="ppaction://hlinkfile"/>
              </a:rPr>
              <a:t>https://git.bilibili.co/live-unity/bililive-unity</a:t>
            </a:r>
            <a:endParaRPr kumimoji="0" lang="zh-CN" altLang="en-US" sz="3000" b="0" i="0" u="none" strike="noStrike" cap="none" spc="0" normalizeH="0" baseline="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A2D5"/>
        </a:solidFill>
        <a:effectLst/>
      </p:bgPr>
    </p:bg>
    <p:spTree>
      <p:nvGrpSpPr>
        <p:cNvPr id="1" name=""/>
        <p:cNvGrpSpPr/>
        <p:nvPr/>
      </p:nvGrpSpPr>
      <p:grpSpPr>
        <a:xfrm>
          <a:off x="0" y="0"/>
          <a:ext cx="0" cy="0"/>
          <a:chOff x="0" y="0"/>
          <a:chExt cx="0" cy="0"/>
        </a:xfrm>
      </p:grpSpPr>
      <p:sp>
        <p:nvSpPr>
          <p:cNvPr id="156" name="封面样式"/>
          <p:cNvSpPr txBox="1"/>
          <p:nvPr/>
        </p:nvSpPr>
        <p:spPr>
          <a:xfrm>
            <a:off x="1226030" y="3199627"/>
            <a:ext cx="22058924" cy="2672526"/>
          </a:xfrm>
          <a:prstGeom prst="rect">
            <a:avLst/>
          </a:prstGeom>
          <a:ln w="12700">
            <a:miter lim="400000"/>
          </a:ln>
        </p:spPr>
        <p:txBody>
          <a:bodyPr wrap="non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16700" dirty="0"/>
              <a:t>一</a:t>
            </a:r>
            <a:r>
              <a:rPr lang="en-US" altLang="zh-CN" sz="16700" dirty="0"/>
              <a:t>.</a:t>
            </a:r>
            <a:r>
              <a:rPr lang="zh-CN" altLang="en-US" sz="16700" dirty="0"/>
              <a:t>基础算法建设与开发</a:t>
            </a:r>
            <a:endParaRPr sz="16700" dirty="0"/>
          </a:p>
        </p:txBody>
      </p:sp>
      <p:sp>
        <p:nvSpPr>
          <p:cNvPr id="157" name="Cover style"/>
          <p:cNvSpPr txBox="1"/>
          <p:nvPr/>
        </p:nvSpPr>
        <p:spPr>
          <a:xfrm>
            <a:off x="1226030" y="6187877"/>
            <a:ext cx="7054850" cy="5641340"/>
          </a:xfrm>
          <a:prstGeom prst="rect">
            <a:avLst/>
          </a:prstGeom>
          <a:ln w="12700">
            <a:miter lim="400000"/>
          </a:ln>
        </p:spPr>
        <p:txBody>
          <a:bodyPr wrap="non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pPr marL="857250" indent="-857250">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表情算法</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57250" indent="-857250">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en-US" altLang="zh-CN" dirty="0" err="1">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57250" indent="-857250">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通用面捕数据</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协议</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 name="线条"/>
          <p:cNvSpPr/>
          <p:nvPr/>
        </p:nvSpPr>
        <p:spPr>
          <a:xfrm>
            <a:off x="10171" y="6099341"/>
            <a:ext cx="11611668" cy="1"/>
          </a:xfrm>
          <a:prstGeom prst="line">
            <a:avLst/>
          </a:prstGeom>
          <a:ln w="50800">
            <a:solidFill>
              <a:srgbClr val="FFFFFF">
                <a:alpha val="3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159" name="图像" descr="图像"/>
          <p:cNvPicPr>
            <a:picLocks noChangeAspect="1"/>
          </p:cNvPicPr>
          <p:nvPr/>
        </p:nvPicPr>
        <p:blipFill>
          <a:blip r:embed="rId1">
            <a:alphaModFix amt="8138"/>
          </a:blip>
          <a:stretch>
            <a:fillRect/>
          </a:stretch>
        </p:blipFill>
        <p:spPr>
          <a:xfrm>
            <a:off x="13365015" y="420136"/>
            <a:ext cx="13111041" cy="12527604"/>
          </a:xfrm>
          <a:prstGeom prst="rect">
            <a:avLst/>
          </a:prstGeom>
          <a:ln w="12700">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5630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527240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sz="280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MediaPipe是跨平台的，可以运行在多种操作系统，工作站和服务器上，并支持移动端GPU加速</a:t>
            </a:r>
            <a:r>
              <a:rPr lang="zh-CN" sz="280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的面捕引擎方案</a:t>
            </a:r>
            <a:r>
              <a:rPr lang="en-US" altLang="zh-CN" sz="280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a:t>
            </a:r>
            <a:endParaRPr lang="en-US" altLang="zh-CN" sz="280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endParaRPr lang="en-US" altLang="zh-CN" sz="280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面捕流程分三部分：</a:t>
            </a:r>
            <a:endPar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lang="en-US" altLang="zh-CN"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1.</a:t>
            </a:r>
            <a:r>
              <a:rPr lang="en-US" altLang="zh-CN" sz="2800"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Mediapipe</a:t>
            </a:r>
            <a:r>
              <a:rPr lang="zh-CN" altLang="en-US" sz="2800"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引擎处理部分</a:t>
            </a:r>
            <a:endPar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lang="en-US" altLang="zh-CN"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2.</a:t>
            </a:r>
            <a:r>
              <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面捕结算器部分</a:t>
            </a:r>
            <a:endPar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lang="en-US" altLang="zh-CN"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3.</a:t>
            </a:r>
            <a:r>
              <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模型驱动部分</a:t>
            </a:r>
            <a:endParaRPr lang="zh-CN" altLang="en-US" sz="2800" b="0" dirty="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359620" cy="779701"/>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t>表情算法</a:t>
            </a:r>
            <a:endParaRPr lang="zh-CN" altLang="en-US" sz="4400"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32591"/>
            <a:ext cx="17775700" cy="1595309"/>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9600" dirty="0">
                <a:solidFill>
                  <a:schemeClr val="tx1">
                    <a:lumMod val="95000"/>
                    <a:lumOff val="5000"/>
                  </a:schemeClr>
                </a:solidFill>
              </a:rPr>
              <a:t>一</a:t>
            </a:r>
            <a:r>
              <a:rPr lang="en-US" altLang="zh-CN" sz="9600" dirty="0">
                <a:solidFill>
                  <a:schemeClr val="tx1">
                    <a:lumMod val="95000"/>
                    <a:lumOff val="5000"/>
                  </a:schemeClr>
                </a:solidFill>
              </a:rPr>
              <a:t>. </a:t>
            </a:r>
            <a:r>
              <a:rPr lang="zh-CN" altLang="en-US" sz="9600" dirty="0">
                <a:solidFill>
                  <a:schemeClr val="tx1">
                    <a:lumMod val="95000"/>
                    <a:lumOff val="5000"/>
                  </a:schemeClr>
                </a:solidFill>
              </a:rPr>
              <a:t>表情算法</a:t>
            </a:r>
            <a:endParaRPr lang="zh-CN" altLang="en-US" sz="9600" dirty="0">
              <a:solidFill>
                <a:schemeClr val="tx1">
                  <a:lumMod val="95000"/>
                  <a:lumOff val="5000"/>
                </a:schemeClr>
              </a:solidFill>
            </a:endParaRPr>
          </a:p>
        </p:txBody>
      </p:sp>
      <p:pic>
        <p:nvPicPr>
          <p:cNvPr id="107" name="图片 106"/>
          <p:cNvPicPr/>
          <p:nvPr/>
        </p:nvPicPr>
        <p:blipFill>
          <a:blip r:embed="rId3"/>
          <a:stretch>
            <a:fillRect/>
          </a:stretch>
        </p:blipFill>
        <p:spPr>
          <a:xfrm>
            <a:off x="3845560" y="5400040"/>
            <a:ext cx="8572500" cy="5715000"/>
          </a:xfrm>
          <a:prstGeom prst="rect">
            <a:avLst/>
          </a:prstGeom>
          <a:noFill/>
          <a:ln w="9525">
            <a:noFill/>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图片 6"/>
          <p:cNvPicPr>
            <a:picLocks noChangeAspect="1"/>
          </p:cNvPicPr>
          <p:nvPr/>
        </p:nvPicPr>
        <p:blipFill>
          <a:blip r:embed="rId1"/>
          <a:stretch>
            <a:fillRect/>
          </a:stretch>
        </p:blipFill>
        <p:spPr>
          <a:xfrm>
            <a:off x="6319519" y="2042087"/>
            <a:ext cx="14925041" cy="9960245"/>
          </a:xfrm>
          <a:prstGeom prst="rect">
            <a:avLst/>
          </a:prstGeom>
          <a:ln w="12700">
            <a:miter lim="400000"/>
            <a:headEnd/>
            <a:tailEnd/>
          </a:ln>
        </p:spPr>
      </p:pic>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2519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dirty="0">
                <a:solidFill>
                  <a:schemeClr val="tx1">
                    <a:lumMod val="95000"/>
                    <a:lumOff val="5000"/>
                  </a:schemeClr>
                </a:solidFill>
              </a:rPr>
              <a:t>目录</a:t>
            </a:r>
            <a:endParaRPr lang="en-US" altLang="zh-CN" dirty="0">
              <a:solidFill>
                <a:schemeClr val="tx1">
                  <a:lumMod val="95000"/>
                  <a:lumOff val="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a:t>
            </a:r>
            <a:r>
              <a:rPr lang="zh-CN" altLang="en-US"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2564984" y="12253231"/>
            <a:ext cx="8897881" cy="640688"/>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2">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154436" cy="71814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dirty="0"/>
              <a:t>表情算法</a:t>
            </a:r>
            <a:endParaRPr lang="zh-CN" altLang="en-US" dirty="0"/>
          </a:p>
        </p:txBody>
      </p:sp>
      <p:sp>
        <p:nvSpPr>
          <p:cNvPr id="420" name="副标题"/>
          <p:cNvSpPr txBox="1"/>
          <p:nvPr/>
        </p:nvSpPr>
        <p:spPr>
          <a:xfrm>
            <a:off x="3845875" y="1040635"/>
            <a:ext cx="1117600" cy="408940"/>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pPr algn="l"/>
            <a:r>
              <a:rPr lang="zh-CN" altLang="en-US" dirty="0">
                <a:sym typeface="+mn-ea"/>
              </a:rPr>
              <a:t>主要工作</a:t>
            </a:r>
            <a:endParaRPr dirty="0"/>
          </a:p>
        </p:txBody>
      </p:sp>
      <p:pic>
        <p:nvPicPr>
          <p:cNvPr id="421" name="图像" descr="图像"/>
          <p:cNvPicPr>
            <a:picLocks noChangeAspect="1"/>
          </p:cNvPicPr>
          <p:nvPr/>
        </p:nvPicPr>
        <p:blipFill>
          <a:blip r:embed="rId3"/>
          <a:stretch>
            <a:fillRect/>
          </a:stretch>
        </p:blipFill>
        <p:spPr>
          <a:xfrm>
            <a:off x="643511" y="495459"/>
            <a:ext cx="1481343" cy="660082"/>
          </a:xfrm>
          <a:prstGeom prst="rect">
            <a:avLst/>
          </a:prstGeom>
          <a:ln w="12700">
            <a:miter lim="400000"/>
            <a:headEnd/>
            <a:tailEnd/>
          </a:ln>
        </p:spPr>
      </p:pic>
      <p:sp>
        <p:nvSpPr>
          <p:cNvPr id="4"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2702053" y="9318747"/>
            <a:ext cx="9258696" cy="1301750"/>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自研</a:t>
            </a:r>
            <a:r>
              <a:rPr lang="zh-CN" altLang="en-US">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面捕结算器，填补了中间的空白，</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把</a:t>
            </a:r>
            <a:r>
              <a:rPr lang="en-US" alt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mediapipe</a:t>
            </a:r>
            <a:r>
              <a:rPr lang="zh-CN" altLang="en-US">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输出的</a:t>
            </a:r>
            <a:r>
              <a:rPr lang="en-US" alt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478</a:t>
            </a:r>
            <a:r>
              <a:rPr lang="zh-CN" altLang="en-US">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点位数据与模型驱动连接起来。</a:t>
            </a:r>
            <a:endPar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重要标题"/>
          <p:cNvSpPr txBox="1"/>
          <p:nvPr/>
        </p:nvSpPr>
        <p:spPr>
          <a:xfrm>
            <a:off x="12869784" y="8084477"/>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主要工作</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2519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dirty="0">
                <a:solidFill>
                  <a:schemeClr val="tx1">
                    <a:lumMod val="95000"/>
                    <a:lumOff val="5000"/>
                  </a:schemeClr>
                </a:solidFill>
              </a:rPr>
              <a:t>目录</a:t>
            </a:r>
            <a:endParaRPr lang="en-US" altLang="zh-CN" dirty="0">
              <a:solidFill>
                <a:schemeClr val="tx1">
                  <a:lumMod val="95000"/>
                  <a:lumOff val="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310197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solidFill>
                  <a:schemeClr val="tx1">
                    <a:lumMod val="85000"/>
                    <a:lumOff val="15000"/>
                  </a:schemeClr>
                </a:solidFill>
                <a:latin typeface="宋体" panose="02010600030101010101" pitchFamily="2" charset="-122"/>
                <a:ea typeface="宋体" panose="02010600030101010101" pitchFamily="2" charset="-122"/>
                <a:cs typeface="汉仪晓波花月圆W"/>
                <a:sym typeface="汉仪晓波花月圆W"/>
              </a:rPr>
              <a:t>遇到的问题：</a:t>
            </a:r>
            <a:r>
              <a:rPr>
                <a:solidFill>
                  <a:schemeClr val="tx1">
                    <a:lumMod val="85000"/>
                    <a:lumOff val="15000"/>
                  </a:schemeClr>
                </a:solidFill>
                <a:latin typeface="宋体" panose="02010600030101010101" pitchFamily="2" charset="-122"/>
                <a:ea typeface="宋体" panose="02010600030101010101" pitchFamily="2" charset="-122"/>
                <a:cs typeface="汉仪晓波花月圆W"/>
                <a:sym typeface="汉仪晓波花月圆W"/>
              </a:rPr>
              <a:t>模型的头部旋转坐标根据模型父节点的旋转来确定，所以计算得到的头部旋转的值不能直接应用到模型的头部</a:t>
            </a:r>
            <a:endParaRPr>
              <a:solidFill>
                <a:schemeClr val="tx1">
                  <a:lumMod val="85000"/>
                  <a:lumOff val="15000"/>
                </a:schemeClr>
              </a:solidFill>
              <a:latin typeface="宋体" panose="02010600030101010101" pitchFamily="2" charset="-122"/>
              <a:ea typeface="宋体" panose="02010600030101010101" pitchFamily="2" charset="-122"/>
              <a:cs typeface="汉仪晓波花月圆W"/>
              <a:sym typeface="汉仪晓波花月圆W"/>
            </a:endParaRPr>
          </a:p>
          <a:p>
            <a:pPr indent="457200">
              <a:lnSpc>
                <a:spcPct val="150000"/>
              </a:lnSpc>
            </a:pP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解决方案：</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为了使头部节点旋转正确，我</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需要</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将模型头部</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localRotation</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矩阵映射到</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worldRotation矩阵</a:t>
            </a:r>
            <a:endPar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14" name="重要标题"/>
          <p:cNvSpPr txBox="1"/>
          <p:nvPr/>
        </p:nvSpPr>
        <p:spPr>
          <a:xfrm>
            <a:off x="13116559" y="4845140"/>
            <a:ext cx="7739298"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技术点一</a:t>
            </a:r>
            <a:r>
              <a:rPr lang="en-US" altLang="zh-CN" dirty="0"/>
              <a:t>:</a:t>
            </a:r>
            <a:r>
              <a:rPr lang="zh-CN" altLang="en-US" dirty="0"/>
              <a:t>头部旋转推导</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154436" cy="71814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dirty="0"/>
              <a:t>表情算法</a:t>
            </a:r>
            <a:endParaRPr lang="zh-CN" altLang="en-US"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技术难点</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pic>
        <p:nvPicPr>
          <p:cNvPr id="221" name="图片 5" descr="图片 5"/>
          <p:cNvPicPr>
            <a:picLocks noChangeAspect="1"/>
          </p:cNvPicPr>
          <p:nvPr>
            <p:custDataLst>
              <p:tags r:id="rId3"/>
            </p:custDataLst>
          </p:nvPr>
        </p:nvPicPr>
        <p:blipFill>
          <a:blip r:embed="rId4"/>
          <a:stretch>
            <a:fillRect/>
          </a:stretch>
        </p:blipFill>
        <p:spPr>
          <a:xfrm>
            <a:off x="3837305" y="4728210"/>
            <a:ext cx="8282305" cy="5294630"/>
          </a:xfrm>
          <a:prstGeom prst="rect">
            <a:avLst/>
          </a:prstGeom>
          <a:ln w="12700">
            <a:miter lim="400000"/>
            <a:headEnd/>
            <a:tailEnd/>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2519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dirty="0">
                <a:solidFill>
                  <a:schemeClr val="tx1">
                    <a:lumMod val="95000"/>
                    <a:lumOff val="5000"/>
                  </a:schemeClr>
                </a:solidFill>
              </a:rPr>
              <a:t>目录</a:t>
            </a:r>
            <a:endParaRPr lang="en-US" altLang="zh-CN" dirty="0">
              <a:solidFill>
                <a:schemeClr val="tx1">
                  <a:lumMod val="95000"/>
                  <a:lumOff val="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370268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Mediapipe只能提供478个坐标，不能提供表情数据和头部坐标，</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模型并不能直接驱动这些数据</a:t>
            </a:r>
            <a:endPar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nSpc>
                <a:spcPct val="150000"/>
              </a:lnSpc>
            </a:pPr>
            <a:r>
              <a:rPr lang="zh-CN" dirty="0">
                <a:solidFill>
                  <a:schemeClr val="tx1">
                    <a:lumMod val="85000"/>
                    <a:lumOff val="15000"/>
                  </a:schemeClr>
                </a:solidFill>
              </a:rPr>
              <a:t>解决方案：</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拿眨眼举个例子，</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首先拿到的是mediapipe引擎给出的关键点位，采用眨眼函数、分段函数、滤波器以及在</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lerp</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函数处理后输出低延迟，稳定可靠的</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blendshape</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值。</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为此自研了一套基于</a:t>
            </a:r>
            <a:r>
              <a:rPr lang="en-US" alt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Mediapipe</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面捕结算器</a:t>
            </a:r>
            <a:r>
              <a:rPr lang="en-US" alt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14" name="重要标题"/>
          <p:cNvSpPr txBox="1"/>
          <p:nvPr/>
        </p:nvSpPr>
        <p:spPr>
          <a:xfrm>
            <a:off x="13116559" y="4845825"/>
            <a:ext cx="5626735" cy="993775"/>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latin typeface="Times New Roman" panose="02020603050405020304" charset="0"/>
                <a:ea typeface="宋体" panose="02010600030101010101" pitchFamily="2" charset="-122"/>
                <a:cs typeface="Times New Roman" panose="02020603050405020304" charset="0"/>
              </a:rPr>
              <a:t>技术点二</a:t>
            </a:r>
            <a:r>
              <a:rPr lang="en-US" altLang="zh-CN" dirty="0">
                <a:latin typeface="Times New Roman" panose="02020603050405020304" charset="0"/>
                <a:ea typeface="宋体" panose="02010600030101010101" pitchFamily="2" charset="-122"/>
                <a:cs typeface="Times New Roman" panose="02020603050405020304" charset="0"/>
              </a:rPr>
              <a:t>:BS</a:t>
            </a:r>
            <a:r>
              <a:rPr lang="zh-CN" altLang="en-US" dirty="0">
                <a:latin typeface="Times New Roman" panose="02020603050405020304" charset="0"/>
                <a:ea typeface="宋体" panose="02010600030101010101" pitchFamily="2" charset="-122"/>
                <a:cs typeface="Times New Roman" panose="02020603050405020304" charset="0"/>
              </a:rPr>
              <a:t>推导</a:t>
            </a:r>
            <a:endParaRPr lang="zh-CN" altLang="en-US" dirty="0">
              <a:latin typeface="Times New Roman" panose="02020603050405020304" charset="0"/>
              <a:ea typeface="宋体" panose="02010600030101010101" pitchFamily="2" charset="-122"/>
              <a:cs typeface="Times New Roman" panose="02020603050405020304" charset="0"/>
            </a:endParaRPr>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154436" cy="71814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dirty="0"/>
              <a:t>表情算法</a:t>
            </a:r>
            <a:endParaRPr lang="zh-CN" altLang="en-US"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技术难点</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pic>
        <p:nvPicPr>
          <p:cNvPr id="2" name="图片 8" descr="图片 8"/>
          <p:cNvPicPr>
            <a:picLocks noChangeAspect="1"/>
          </p:cNvPicPr>
          <p:nvPr/>
        </p:nvPicPr>
        <p:blipFill>
          <a:blip r:embed="rId3"/>
          <a:stretch>
            <a:fillRect/>
          </a:stretch>
        </p:blipFill>
        <p:spPr>
          <a:xfrm>
            <a:off x="5353119" y="4693567"/>
            <a:ext cx="5914323" cy="5914321"/>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924"/>
        </a:solidFill>
        <a:effectLst/>
      </p:bgPr>
    </p:bg>
    <p:spTree>
      <p:nvGrpSpPr>
        <p:cNvPr id="1" name=""/>
        <p:cNvGrpSpPr/>
        <p:nvPr/>
      </p:nvGrpSpPr>
      <p:grpSpPr>
        <a:xfrm>
          <a:off x="0" y="0"/>
          <a:ext cx="0" cy="0"/>
          <a:chOff x="0" y="0"/>
          <a:chExt cx="0" cy="0"/>
        </a:xfrm>
      </p:grpSpPr>
      <p:sp>
        <p:nvSpPr>
          <p:cNvPr id="162" name="效果图"/>
          <p:cNvSpPr txBox="1"/>
          <p:nvPr/>
        </p:nvSpPr>
        <p:spPr>
          <a:xfrm>
            <a:off x="1318576" y="4041930"/>
            <a:ext cx="13549326" cy="3657601"/>
          </a:xfrm>
          <a:prstGeom prst="rect">
            <a:avLst/>
          </a:prstGeom>
          <a:ln w="12700">
            <a:miter lim="400000"/>
          </a:ln>
        </p:spPr>
        <p:txBody>
          <a:bodyPr lIns="50800" tIns="50800" rIns="50800" bIns="50800" anchor="ct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sz="16700" dirty="0" err="1"/>
              <a:t>效果图</a:t>
            </a:r>
            <a:endParaRPr sz="16700" dirty="0"/>
          </a:p>
        </p:txBody>
      </p:sp>
      <p:sp>
        <p:nvSpPr>
          <p:cNvPr id="163" name="Design reference drawing"/>
          <p:cNvSpPr txBox="1"/>
          <p:nvPr/>
        </p:nvSpPr>
        <p:spPr>
          <a:xfrm>
            <a:off x="2047374" y="7457677"/>
            <a:ext cx="11463074" cy="1025922"/>
          </a:xfrm>
          <a:prstGeom prst="rect">
            <a:avLst/>
          </a:prstGeom>
          <a:ln w="12700">
            <a:miter lim="400000"/>
          </a:ln>
        </p:spPr>
        <p:txBody>
          <a:bodyPr wrap="non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r>
              <a:rPr>
                <a:solidFill>
                  <a:srgbClr val="1A2637"/>
                </a:solidFill>
              </a:rPr>
              <a:t>Design reference drawing</a:t>
            </a:r>
            <a:endParaRPr>
              <a:solidFill>
                <a:srgbClr val="1A2637"/>
              </a:solidFill>
            </a:endParaRPr>
          </a:p>
        </p:txBody>
      </p:sp>
      <p:sp>
        <p:nvSpPr>
          <p:cNvPr id="164" name="线条"/>
          <p:cNvSpPr/>
          <p:nvPr/>
        </p:nvSpPr>
        <p:spPr>
          <a:xfrm>
            <a:off x="10171" y="7395708"/>
            <a:ext cx="24363656" cy="1"/>
          </a:xfrm>
          <a:prstGeom prst="line">
            <a:avLst/>
          </a:prstGeom>
          <a:ln w="12700">
            <a:solidFill>
              <a:srgbClr val="FFFFFF">
                <a:alpha val="16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100" name="图片 99"/>
          <p:cNvPicPr/>
          <p:nvPr/>
        </p:nvPicPr>
        <p:blipFill>
          <a:blip r:embed="rId1"/>
          <a:stretch>
            <a:fillRect/>
          </a:stretch>
        </p:blipFill>
        <p:spPr>
          <a:xfrm>
            <a:off x="7989570" y="1854835"/>
            <a:ext cx="15820390" cy="10006330"/>
          </a:xfrm>
          <a:prstGeom prst="rect">
            <a:avLst/>
          </a:prstGeom>
          <a:noFill/>
          <a:ln w="9525">
            <a:noFill/>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2519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dirty="0">
                <a:solidFill>
                  <a:schemeClr val="tx1">
                    <a:lumMod val="95000"/>
                    <a:lumOff val="5000"/>
                  </a:schemeClr>
                </a:solidFill>
              </a:rPr>
              <a:t>目录</a:t>
            </a:r>
            <a:endParaRPr lang="en-US" altLang="zh-CN" dirty="0">
              <a:solidFill>
                <a:schemeClr val="tx1">
                  <a:lumMod val="95000"/>
                  <a:lumOff val="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370268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marL="0" marR="0" indent="0" algn="l" defTabSz="914400" rtl="0" fontAlgn="auto" latinLnBrk="0" hangingPunct="0">
              <a:lnSpc>
                <a:spcPct val="150000"/>
              </a:lnSpc>
              <a:spcBef>
                <a:spcPts val="0"/>
              </a:spcBef>
              <a:spcAft>
                <a:spcPts val="0"/>
              </a:spcAft>
              <a:buClrTx/>
              <a:buSzTx/>
              <a:buFontTx/>
              <a:buNone/>
            </a:pP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这套基于</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Mediapipe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点位的面捕</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结算器算法已经在</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A级项目3D虚拟开播和A级项目Z-star </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落地了，</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PC</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端从</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2022-04-21</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上线至今</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已经</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5</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个月了，移动端从</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2022-08-31</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上线至今差不多一个月了</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marL="0" marR="0" indent="0" algn="l" defTabSz="914400" rtl="0" fontAlgn="auto" latinLnBrk="0" hangingPunct="0">
              <a:lnSpc>
                <a:spcPct val="150000"/>
              </a:lnSpc>
              <a:spcBef>
                <a:spcPts val="0"/>
              </a:spcBef>
              <a:spcAft>
                <a:spcPts val="0"/>
              </a:spcAft>
              <a:buClrTx/>
              <a:buSzTx/>
              <a:buFontTx/>
              <a:buNone/>
            </a:pP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目前，基于</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Mediapipe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点位的面捕</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结算器算法</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已提交专利申请，正在审核</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1590179"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总结</a:t>
            </a:r>
            <a:endParaRPr lang="zh-CN" altLang="en-US"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154436" cy="71814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dirty="0"/>
              <a:t>表情算法</a:t>
            </a:r>
            <a:endParaRPr lang="zh-CN" altLang="en-US" dirty="0"/>
          </a:p>
        </p:txBody>
      </p:sp>
      <p:sp>
        <p:nvSpPr>
          <p:cNvPr id="420" name="副标题"/>
          <p:cNvSpPr txBox="1"/>
          <p:nvPr/>
        </p:nvSpPr>
        <p:spPr>
          <a:xfrm>
            <a:off x="3845875" y="1040635"/>
            <a:ext cx="615553"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总结</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pic>
        <p:nvPicPr>
          <p:cNvPr id="3" name="图片 2" descr="面捕开发技术架构图"/>
          <p:cNvPicPr>
            <a:picLocks noChangeAspect="1"/>
          </p:cNvPicPr>
          <p:nvPr/>
        </p:nvPicPr>
        <p:blipFill>
          <a:blip r:embed="rId3"/>
          <a:stretch>
            <a:fillRect/>
          </a:stretch>
        </p:blipFill>
        <p:spPr>
          <a:xfrm>
            <a:off x="3727450" y="3627755"/>
            <a:ext cx="8654415" cy="7015480"/>
          </a:xfrm>
          <a:prstGeom prst="rect">
            <a:avLst/>
          </a:prstGeom>
        </p:spPr>
      </p:pic>
    </p:spTree>
  </p:cSld>
  <p:clrMapOvr>
    <a:masterClrMapping/>
  </p:clrMapOvr>
  <p:transition spd="med"/>
</p:sld>
</file>

<file path=ppt/tags/tag1.xml><?xml version="1.0" encoding="utf-8"?>
<p:tagLst xmlns:p="http://schemas.openxmlformats.org/presentationml/2006/main">
  <p:tag name="KSO_WM_UNIT_PLACING_PICTURE_USER_VIEWPORT" val="{&quot;height&quot;:8338,&quot;width&quot;:13043}"/>
</p:tagLst>
</file>

<file path=ppt/tags/tag2.xml><?xml version="1.0" encoding="utf-8"?>
<p:tagLst xmlns:p="http://schemas.openxmlformats.org/presentationml/2006/main">
  <p:tag name="COMMONDATA" val="eyJoZGlkIjoiNGIyZDU0MjM4ZDJkOGUyZjg4OTg4YjQ5NzA0MjM3YjI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3ADE5"/>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3ADE5"/>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{CFC95D1C-B7BA-1844-86CF-AA53ABCA021C}tf10001072</Template>
  <TotalTime>0</TotalTime>
  <Words>5275</Words>
  <Application>WPS 演示</Application>
  <PresentationFormat>自定义</PresentationFormat>
  <Paragraphs>447</Paragraphs>
  <Slides>27</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27</vt:i4>
      </vt:variant>
    </vt:vector>
  </HeadingPairs>
  <TitlesOfParts>
    <vt:vector size="45" baseType="lpstr">
      <vt:lpstr>Arial</vt:lpstr>
      <vt:lpstr>宋体</vt:lpstr>
      <vt:lpstr>Wingdings</vt:lpstr>
      <vt:lpstr>Helvetica Neue</vt:lpstr>
      <vt:lpstr>Helvetica Neue Medium</vt:lpstr>
      <vt:lpstr>Helvetica Neue Light</vt:lpstr>
      <vt:lpstr>Source Han Sans CN Bold Bold</vt:lpstr>
      <vt:lpstr>Segoe Print</vt:lpstr>
      <vt:lpstr>Times New Roman</vt:lpstr>
      <vt:lpstr>Arial</vt:lpstr>
      <vt:lpstr>微软雅黑</vt:lpstr>
      <vt:lpstr>Source Han Sans CN Light</vt:lpstr>
      <vt:lpstr>汉仪晓波花月圆W</vt:lpstr>
      <vt:lpstr>Source Han Sans CN Regular</vt:lpstr>
      <vt:lpstr>Calibri</vt:lpstr>
      <vt:lpstr>Arial Unicode MS</vt:lpstr>
      <vt:lpstr>Helvetica Neue Medium</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王阳明</dc:creator>
  <cp:lastModifiedBy>罗子初_初初</cp:lastModifiedBy>
  <cp:revision>25</cp:revision>
  <dcterms:created xsi:type="dcterms:W3CDTF">2022-09-21T15:53:00Z</dcterms:created>
  <dcterms:modified xsi:type="dcterms:W3CDTF">2022-09-21T19:33:28Z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013F05A8F0AA412C874DFDB8A01B8937</vt:lpwstr>
  </property>
  <property fmtid="{D5CDD505-2E9C-101B-9397-08002B2CF9AE}" pid="3" name="KSOProductBuildVer">
    <vt:lpwstr>2052-11.1.0.12358</vt:lpwstr>
  </property>
</Properties>
</file>